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809" r:id="rId3"/>
    <p:sldId id="271" r:id="rId4"/>
    <p:sldId id="813" r:id="rId5"/>
    <p:sldId id="669" r:id="rId6"/>
    <p:sldId id="807" r:id="rId7"/>
    <p:sldId id="806" r:id="rId8"/>
    <p:sldId id="662" r:id="rId9"/>
    <p:sldId id="856" r:id="rId10"/>
    <p:sldId id="820" r:id="rId11"/>
    <p:sldId id="821" r:id="rId12"/>
    <p:sldId id="822" r:id="rId13"/>
    <p:sldId id="823" r:id="rId14"/>
    <p:sldId id="738" r:id="rId15"/>
    <p:sldId id="420" r:id="rId16"/>
    <p:sldId id="868" r:id="rId17"/>
    <p:sldId id="824" r:id="rId18"/>
    <p:sldId id="825" r:id="rId19"/>
    <p:sldId id="826" r:id="rId20"/>
    <p:sldId id="827" r:id="rId21"/>
    <p:sldId id="828" r:id="rId22"/>
    <p:sldId id="830" r:id="rId23"/>
    <p:sldId id="805"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6CjV+nMkh6V1jQ4IOlacg==" hashData="6TCQ4t/OksCwFtdTB5/fDJHrz3UBlY+iSKv4/gQe/y7EDjmam5q+2xxgAgbRqLlgUoXrn7UhvjIlnxJuemIpv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505"/>
    <a:srgbClr val="1930A7"/>
    <a:srgbClr val="112D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snapToObjects="1">
      <p:cViewPr varScale="1">
        <p:scale>
          <a:sx n="100" d="100"/>
          <a:sy n="100" d="100"/>
        </p:scale>
        <p:origin x="904" y="1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86679-1553-2047-8505-8DA7034CE322}" type="doc">
      <dgm:prSet loTypeId="urn:microsoft.com/office/officeart/2005/8/layout/hList3" loCatId="" qsTypeId="urn:microsoft.com/office/officeart/2005/8/quickstyle/simple1" qsCatId="simple" csTypeId="urn:microsoft.com/office/officeart/2005/8/colors/accent2_1" csCatId="accent2" phldr="1"/>
      <dgm:spPr/>
      <dgm:t>
        <a:bodyPr/>
        <a:lstStyle/>
        <a:p>
          <a:endParaRPr lang="en-US"/>
        </a:p>
      </dgm:t>
    </dgm:pt>
    <dgm:pt modelId="{52720CED-E4D1-1948-90CB-9DD80FBC071C}">
      <dgm:prSet phldrT="[Text]" custT="1"/>
      <dgm:spPr>
        <a:noFill/>
      </dgm:spPr>
      <dgm:t>
        <a:bodyPr/>
        <a:lstStyle/>
        <a:p>
          <a:r>
            <a:rPr lang="en-US" sz="5400" b="1" i="0" dirty="0">
              <a:solidFill>
                <a:srgbClr val="8D0505"/>
              </a:solidFill>
              <a:latin typeface="Calibri Bold"/>
            </a:rPr>
            <a:t>Prevalence</a:t>
          </a:r>
          <a:endParaRPr lang="en-US" sz="5400" dirty="0">
            <a:solidFill>
              <a:srgbClr val="8D0505"/>
            </a:solidFill>
          </a:endParaRPr>
        </a:p>
      </dgm:t>
    </dgm:pt>
    <dgm:pt modelId="{2E849053-6539-CA42-B1D4-E2D327FEC360}" type="parTrans" cxnId="{184C0A58-BF5F-FA47-BDBF-1649AA1B5718}">
      <dgm:prSet/>
      <dgm:spPr/>
      <dgm:t>
        <a:bodyPr/>
        <a:lstStyle/>
        <a:p>
          <a:endParaRPr lang="en-US"/>
        </a:p>
      </dgm:t>
    </dgm:pt>
    <dgm:pt modelId="{74A2182B-ED3B-1449-A050-147FEDFACF0A}" type="sibTrans" cxnId="{184C0A58-BF5F-FA47-BDBF-1649AA1B5718}">
      <dgm:prSet/>
      <dgm:spPr/>
      <dgm:t>
        <a:bodyPr/>
        <a:lstStyle/>
        <a:p>
          <a:endParaRPr lang="en-US"/>
        </a:p>
      </dgm:t>
    </dgm:pt>
    <dgm:pt modelId="{D2F69D10-BDD0-9946-A90D-8DA6CC671912}">
      <dgm:prSet phldrT="[Text]" custT="1"/>
      <dgm:spPr/>
      <dgm:t>
        <a:bodyPr/>
        <a:lstStyle/>
        <a:p>
          <a:r>
            <a:rPr lang="en-US" sz="2400" b="1" i="0">
              <a:latin typeface="Calibri Bold"/>
            </a:rPr>
            <a:t>30 % of all infertility is associated with anovulation, &amp; 85-90% of these attributed to PCOS</a:t>
          </a:r>
          <a:endParaRPr lang="en-US" sz="2400" dirty="0"/>
        </a:p>
      </dgm:t>
    </dgm:pt>
    <dgm:pt modelId="{4A6281FD-CADC-0C49-91CA-B66CD5FEF3D6}" type="parTrans" cxnId="{0693731D-A044-DE4C-BBD9-280406B7BA16}">
      <dgm:prSet/>
      <dgm:spPr/>
      <dgm:t>
        <a:bodyPr/>
        <a:lstStyle/>
        <a:p>
          <a:endParaRPr lang="en-US"/>
        </a:p>
      </dgm:t>
    </dgm:pt>
    <dgm:pt modelId="{E0A376B6-0E50-2B49-B613-284B0366265B}" type="sibTrans" cxnId="{0693731D-A044-DE4C-BBD9-280406B7BA16}">
      <dgm:prSet/>
      <dgm:spPr/>
      <dgm:t>
        <a:bodyPr/>
        <a:lstStyle/>
        <a:p>
          <a:endParaRPr lang="en-US"/>
        </a:p>
      </dgm:t>
    </dgm:pt>
    <dgm:pt modelId="{5D618166-6EB5-E24E-B06B-784507EEE0DD}">
      <dgm:prSet phldrT="[Text]" custT="1"/>
      <dgm:spPr/>
      <dgm:t>
        <a:bodyPr/>
        <a:lstStyle/>
        <a:p>
          <a:r>
            <a:rPr lang="en-US" sz="2400" b="1" i="0">
              <a:latin typeface="Calibri Bold"/>
            </a:rPr>
            <a:t>21 – 59 % of  women in reproductive age demonstrate USG picture of polycystic ovaries</a:t>
          </a:r>
        </a:p>
        <a:p>
          <a:endParaRPr lang="en-US" sz="2400" dirty="0"/>
        </a:p>
      </dgm:t>
    </dgm:pt>
    <dgm:pt modelId="{A31EFB3F-7029-FD43-9D88-B83B73D2CF48}" type="parTrans" cxnId="{2AE364B1-1C89-5340-97A4-B2FFAF501260}">
      <dgm:prSet/>
      <dgm:spPr/>
      <dgm:t>
        <a:bodyPr/>
        <a:lstStyle/>
        <a:p>
          <a:endParaRPr lang="en-US"/>
        </a:p>
      </dgm:t>
    </dgm:pt>
    <dgm:pt modelId="{2F3117DE-773F-0040-B304-EC0D47D95FE0}" type="sibTrans" cxnId="{2AE364B1-1C89-5340-97A4-B2FFAF501260}">
      <dgm:prSet/>
      <dgm:spPr/>
      <dgm:t>
        <a:bodyPr/>
        <a:lstStyle/>
        <a:p>
          <a:endParaRPr lang="en-US"/>
        </a:p>
      </dgm:t>
    </dgm:pt>
    <dgm:pt modelId="{E02D9DD4-350E-0A43-96AF-50EA1364E76D}">
      <dgm:prSet phldrT="[Text]" custT="1"/>
      <dgm:spPr/>
      <dgm:t>
        <a:bodyPr/>
        <a:lstStyle/>
        <a:p>
          <a:r>
            <a:rPr lang="en-US" sz="2400" b="1" i="0">
              <a:latin typeface="Calibri Bold"/>
            </a:rPr>
            <a:t>About  30 - 50 %  have clinical or biochemical signs of Anovulation and androgen excess</a:t>
          </a:r>
          <a:endParaRPr lang="en-US" sz="2400" dirty="0"/>
        </a:p>
      </dgm:t>
    </dgm:pt>
    <dgm:pt modelId="{C91F503D-A826-AE47-A37E-342A950BF0CA}" type="parTrans" cxnId="{1E29118F-257B-364E-89FD-7B36B33C7D9A}">
      <dgm:prSet/>
      <dgm:spPr/>
      <dgm:t>
        <a:bodyPr/>
        <a:lstStyle/>
        <a:p>
          <a:endParaRPr lang="en-US"/>
        </a:p>
      </dgm:t>
    </dgm:pt>
    <dgm:pt modelId="{0A69FB60-7174-9D4B-AAC1-EA15D4C40187}" type="sibTrans" cxnId="{1E29118F-257B-364E-89FD-7B36B33C7D9A}">
      <dgm:prSet/>
      <dgm:spPr/>
      <dgm:t>
        <a:bodyPr/>
        <a:lstStyle/>
        <a:p>
          <a:endParaRPr lang="en-US"/>
        </a:p>
      </dgm:t>
    </dgm:pt>
    <dgm:pt modelId="{014D0ECE-381A-3B44-BFD6-ECB74E54AE29}" type="pres">
      <dgm:prSet presAssocID="{47586679-1553-2047-8505-8DA7034CE322}" presName="composite" presStyleCnt="0">
        <dgm:presLayoutVars>
          <dgm:chMax val="1"/>
          <dgm:dir/>
          <dgm:resizeHandles val="exact"/>
        </dgm:presLayoutVars>
      </dgm:prSet>
      <dgm:spPr/>
    </dgm:pt>
    <dgm:pt modelId="{0C342E20-6578-344E-8DAB-F350F2994502}" type="pres">
      <dgm:prSet presAssocID="{52720CED-E4D1-1948-90CB-9DD80FBC071C}" presName="roof" presStyleLbl="dkBgShp" presStyleIdx="0" presStyleCnt="2" custScaleY="69757" custLinFactNeighborY="10095"/>
      <dgm:spPr/>
    </dgm:pt>
    <dgm:pt modelId="{7F933CDF-38E0-894E-9816-8CBD9FF78B01}" type="pres">
      <dgm:prSet presAssocID="{52720CED-E4D1-1948-90CB-9DD80FBC071C}" presName="pillars" presStyleCnt="0"/>
      <dgm:spPr/>
    </dgm:pt>
    <dgm:pt modelId="{7B17BBEF-5344-BA44-A2A0-4DAA0D044C2D}" type="pres">
      <dgm:prSet presAssocID="{52720CED-E4D1-1948-90CB-9DD80FBC071C}" presName="pillar1" presStyleLbl="node1" presStyleIdx="0" presStyleCnt="3">
        <dgm:presLayoutVars>
          <dgm:bulletEnabled val="1"/>
        </dgm:presLayoutVars>
      </dgm:prSet>
      <dgm:spPr/>
    </dgm:pt>
    <dgm:pt modelId="{24EB6632-06E6-1540-B197-94547FB63BB6}" type="pres">
      <dgm:prSet presAssocID="{5D618166-6EB5-E24E-B06B-784507EEE0DD}" presName="pillarX" presStyleLbl="node1" presStyleIdx="1" presStyleCnt="3">
        <dgm:presLayoutVars>
          <dgm:bulletEnabled val="1"/>
        </dgm:presLayoutVars>
      </dgm:prSet>
      <dgm:spPr/>
    </dgm:pt>
    <dgm:pt modelId="{E29BBE5A-50E6-7141-AA03-24ACEF55FB78}" type="pres">
      <dgm:prSet presAssocID="{E02D9DD4-350E-0A43-96AF-50EA1364E76D}" presName="pillarX" presStyleLbl="node1" presStyleIdx="2" presStyleCnt="3" custLinFactNeighborY="143">
        <dgm:presLayoutVars>
          <dgm:bulletEnabled val="1"/>
        </dgm:presLayoutVars>
      </dgm:prSet>
      <dgm:spPr/>
    </dgm:pt>
    <dgm:pt modelId="{8A4EDFE9-9BB5-F446-809C-8545D25E3D87}" type="pres">
      <dgm:prSet presAssocID="{52720CED-E4D1-1948-90CB-9DD80FBC071C}" presName="base" presStyleLbl="dkBgShp" presStyleIdx="1" presStyleCnt="2"/>
      <dgm:spPr>
        <a:noFill/>
      </dgm:spPr>
    </dgm:pt>
  </dgm:ptLst>
  <dgm:cxnLst>
    <dgm:cxn modelId="{0693731D-A044-DE4C-BBD9-280406B7BA16}" srcId="{52720CED-E4D1-1948-90CB-9DD80FBC071C}" destId="{D2F69D10-BDD0-9946-A90D-8DA6CC671912}" srcOrd="0" destOrd="0" parTransId="{4A6281FD-CADC-0C49-91CA-B66CD5FEF3D6}" sibTransId="{E0A376B6-0E50-2B49-B613-284B0366265B}"/>
    <dgm:cxn modelId="{F50ADE4A-E297-C342-9A33-CFF423609C44}" type="presOf" srcId="{D2F69D10-BDD0-9946-A90D-8DA6CC671912}" destId="{7B17BBEF-5344-BA44-A2A0-4DAA0D044C2D}" srcOrd="0" destOrd="0" presId="urn:microsoft.com/office/officeart/2005/8/layout/hList3"/>
    <dgm:cxn modelId="{184C0A58-BF5F-FA47-BDBF-1649AA1B5718}" srcId="{47586679-1553-2047-8505-8DA7034CE322}" destId="{52720CED-E4D1-1948-90CB-9DD80FBC071C}" srcOrd="0" destOrd="0" parTransId="{2E849053-6539-CA42-B1D4-E2D327FEC360}" sibTransId="{74A2182B-ED3B-1449-A050-147FEDFACF0A}"/>
    <dgm:cxn modelId="{7B38D97A-A1E6-FF4D-9236-92F22B38F4D0}" type="presOf" srcId="{5D618166-6EB5-E24E-B06B-784507EEE0DD}" destId="{24EB6632-06E6-1540-B197-94547FB63BB6}" srcOrd="0" destOrd="0" presId="urn:microsoft.com/office/officeart/2005/8/layout/hList3"/>
    <dgm:cxn modelId="{1E29118F-257B-364E-89FD-7B36B33C7D9A}" srcId="{52720CED-E4D1-1948-90CB-9DD80FBC071C}" destId="{E02D9DD4-350E-0A43-96AF-50EA1364E76D}" srcOrd="2" destOrd="0" parTransId="{C91F503D-A826-AE47-A37E-342A950BF0CA}" sibTransId="{0A69FB60-7174-9D4B-AAC1-EA15D4C40187}"/>
    <dgm:cxn modelId="{C2D5039A-BC33-EB4C-A96D-45C022A0D5B0}" type="presOf" srcId="{E02D9DD4-350E-0A43-96AF-50EA1364E76D}" destId="{E29BBE5A-50E6-7141-AA03-24ACEF55FB78}" srcOrd="0" destOrd="0" presId="urn:microsoft.com/office/officeart/2005/8/layout/hList3"/>
    <dgm:cxn modelId="{2AE364B1-1C89-5340-97A4-B2FFAF501260}" srcId="{52720CED-E4D1-1948-90CB-9DD80FBC071C}" destId="{5D618166-6EB5-E24E-B06B-784507EEE0DD}" srcOrd="1" destOrd="0" parTransId="{A31EFB3F-7029-FD43-9D88-B83B73D2CF48}" sibTransId="{2F3117DE-773F-0040-B304-EC0D47D95FE0}"/>
    <dgm:cxn modelId="{1F2BB4B3-0B38-004E-AE4A-1655187D8D3E}" type="presOf" srcId="{52720CED-E4D1-1948-90CB-9DD80FBC071C}" destId="{0C342E20-6578-344E-8DAB-F350F2994502}" srcOrd="0" destOrd="0" presId="urn:microsoft.com/office/officeart/2005/8/layout/hList3"/>
    <dgm:cxn modelId="{ECA1B9D1-3A11-7C41-83BE-5F9DBE0F689F}" type="presOf" srcId="{47586679-1553-2047-8505-8DA7034CE322}" destId="{014D0ECE-381A-3B44-BFD6-ECB74E54AE29}" srcOrd="0" destOrd="0" presId="urn:microsoft.com/office/officeart/2005/8/layout/hList3"/>
    <dgm:cxn modelId="{D11C48D1-3645-A141-9F07-BDFEE683E5DC}" type="presParOf" srcId="{014D0ECE-381A-3B44-BFD6-ECB74E54AE29}" destId="{0C342E20-6578-344E-8DAB-F350F2994502}" srcOrd="0" destOrd="0" presId="urn:microsoft.com/office/officeart/2005/8/layout/hList3"/>
    <dgm:cxn modelId="{F9260161-88E6-C446-8AAA-9D5B6E66265B}" type="presParOf" srcId="{014D0ECE-381A-3B44-BFD6-ECB74E54AE29}" destId="{7F933CDF-38E0-894E-9816-8CBD9FF78B01}" srcOrd="1" destOrd="0" presId="urn:microsoft.com/office/officeart/2005/8/layout/hList3"/>
    <dgm:cxn modelId="{B250B2BA-DE78-0040-9320-FEF02A0CC67F}" type="presParOf" srcId="{7F933CDF-38E0-894E-9816-8CBD9FF78B01}" destId="{7B17BBEF-5344-BA44-A2A0-4DAA0D044C2D}" srcOrd="0" destOrd="0" presId="urn:microsoft.com/office/officeart/2005/8/layout/hList3"/>
    <dgm:cxn modelId="{149DF188-A829-4F47-82EE-EE7D9B5C9E62}" type="presParOf" srcId="{7F933CDF-38E0-894E-9816-8CBD9FF78B01}" destId="{24EB6632-06E6-1540-B197-94547FB63BB6}" srcOrd="1" destOrd="0" presId="urn:microsoft.com/office/officeart/2005/8/layout/hList3"/>
    <dgm:cxn modelId="{952E506E-856E-B743-8452-D60BD45407FA}" type="presParOf" srcId="{7F933CDF-38E0-894E-9816-8CBD9FF78B01}" destId="{E29BBE5A-50E6-7141-AA03-24ACEF55FB78}" srcOrd="2" destOrd="0" presId="urn:microsoft.com/office/officeart/2005/8/layout/hList3"/>
    <dgm:cxn modelId="{47BC89CE-B683-C744-A84B-4A964CD1C5B7}" type="presParOf" srcId="{014D0ECE-381A-3B44-BFD6-ECB74E54AE29}" destId="{8A4EDFE9-9BB5-F446-809C-8545D25E3D8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F52B2C-CA5D-904C-8576-268D9987C083}" type="doc">
      <dgm:prSet loTypeId="urn:microsoft.com/office/officeart/2005/8/layout/vList3" loCatId="" qsTypeId="urn:microsoft.com/office/officeart/2005/8/quickstyle/simple4" qsCatId="simple" csTypeId="urn:microsoft.com/office/officeart/2005/8/colors/accent1_2" csCatId="accent1" phldr="1"/>
      <dgm:spPr/>
    </dgm:pt>
    <dgm:pt modelId="{15074372-45BD-F74B-93D8-74DB814E369A}">
      <dgm:prSet phldrT="[Text]" custT="1"/>
      <dgm:spPr>
        <a:solidFill>
          <a:schemeClr val="accent3">
            <a:lumMod val="20000"/>
            <a:lumOff val="80000"/>
          </a:schemeClr>
        </a:solidFill>
        <a:ln w="28575" cmpd="sng">
          <a:solidFill>
            <a:schemeClr val="accent1"/>
          </a:solidFill>
        </a:ln>
      </dgm:spPr>
      <dgm:t>
        <a:bodyPr/>
        <a:lstStyle/>
        <a:p>
          <a:r>
            <a:rPr lang="en-US" sz="1800" b="1" dirty="0">
              <a:solidFill>
                <a:schemeClr val="tx1"/>
              </a:solidFill>
            </a:rPr>
            <a:t>Balanced diet with and energy deficit of 30% i.e. 1200-1500kcal/day</a:t>
          </a:r>
        </a:p>
        <a:p>
          <a:r>
            <a:rPr lang="en-US" sz="1800" b="1" dirty="0">
              <a:solidFill>
                <a:schemeClr val="tx1"/>
              </a:solidFill>
            </a:rPr>
            <a:t>Tailoring changes to food preferences is necessary</a:t>
          </a:r>
        </a:p>
        <a:p>
          <a:r>
            <a:rPr lang="en-US" sz="1800" b="1" dirty="0">
              <a:solidFill>
                <a:schemeClr val="tx1"/>
              </a:solidFill>
            </a:rPr>
            <a:t>No evidence to support any specific diets promoted</a:t>
          </a:r>
        </a:p>
      </dgm:t>
    </dgm:pt>
    <dgm:pt modelId="{B1D7B3E4-CE8A-004D-BAAB-7C1B5DD2AB37}" type="parTrans" cxnId="{6D23402E-3C8E-B84C-AB88-3E777F6A1CF4}">
      <dgm:prSet/>
      <dgm:spPr/>
      <dgm:t>
        <a:bodyPr/>
        <a:lstStyle/>
        <a:p>
          <a:endParaRPr lang="en-US"/>
        </a:p>
      </dgm:t>
    </dgm:pt>
    <dgm:pt modelId="{C96C1E85-2708-AA47-B213-83E992E14953}" type="sibTrans" cxnId="{6D23402E-3C8E-B84C-AB88-3E777F6A1CF4}">
      <dgm:prSet/>
      <dgm:spPr/>
      <dgm:t>
        <a:bodyPr/>
        <a:lstStyle/>
        <a:p>
          <a:endParaRPr lang="en-US"/>
        </a:p>
      </dgm:t>
    </dgm:pt>
    <dgm:pt modelId="{2EC3493A-AD88-B841-B48F-68DFC74EA3DF}">
      <dgm:prSet phldrT="[Text]" custT="1"/>
      <dgm:spPr>
        <a:solidFill>
          <a:schemeClr val="accent5">
            <a:lumMod val="20000"/>
            <a:lumOff val="80000"/>
          </a:schemeClr>
        </a:solidFill>
        <a:ln w="28575" cmpd="sng">
          <a:solidFill>
            <a:schemeClr val="accent4">
              <a:lumMod val="50000"/>
            </a:schemeClr>
          </a:solidFill>
        </a:ln>
      </dgm:spPr>
      <dgm:t>
        <a:bodyPr/>
        <a:lstStyle/>
        <a:p>
          <a:pPr algn="l"/>
          <a:r>
            <a:rPr lang="en-US" sz="1800" b="1" dirty="0">
              <a:solidFill>
                <a:srgbClr val="000000"/>
              </a:solidFill>
            </a:rPr>
            <a:t>250 min/ week of moderate intensity exercise or 150min/ week of vigorous intensity exercise and muscle strengthening activities involving major muscles on 2 non-consecutive days per week</a:t>
          </a:r>
        </a:p>
        <a:p>
          <a:pPr algn="l"/>
          <a:r>
            <a:rPr lang="en-US" sz="1800" b="1" dirty="0">
              <a:solidFill>
                <a:srgbClr val="000000"/>
              </a:solidFill>
            </a:rPr>
            <a:t>Minimize sedentary/screen/sitting time</a:t>
          </a:r>
        </a:p>
      </dgm:t>
    </dgm:pt>
    <dgm:pt modelId="{98D83A2F-B861-8A44-8E93-F54C83BBF436}" type="parTrans" cxnId="{D601AB43-C819-2344-9F5F-1B7DD17CC613}">
      <dgm:prSet/>
      <dgm:spPr/>
      <dgm:t>
        <a:bodyPr/>
        <a:lstStyle/>
        <a:p>
          <a:endParaRPr lang="en-US"/>
        </a:p>
      </dgm:t>
    </dgm:pt>
    <dgm:pt modelId="{190898E7-2341-A348-9C57-9B7415261F66}" type="sibTrans" cxnId="{D601AB43-C819-2344-9F5F-1B7DD17CC613}">
      <dgm:prSet/>
      <dgm:spPr/>
      <dgm:t>
        <a:bodyPr/>
        <a:lstStyle/>
        <a:p>
          <a:endParaRPr lang="en-US"/>
        </a:p>
      </dgm:t>
    </dgm:pt>
    <dgm:pt modelId="{E53C6125-4928-A740-954A-2026FFA0E484}">
      <dgm:prSet phldrT="[Text]" custT="1"/>
      <dgm:spPr>
        <a:solidFill>
          <a:schemeClr val="accent6">
            <a:lumMod val="20000"/>
            <a:lumOff val="80000"/>
          </a:schemeClr>
        </a:solidFill>
        <a:ln w="28575" cmpd="sng">
          <a:solidFill>
            <a:schemeClr val="accent6">
              <a:lumMod val="50000"/>
            </a:schemeClr>
          </a:solidFill>
        </a:ln>
      </dgm:spPr>
      <dgm:t>
        <a:bodyPr/>
        <a:lstStyle/>
        <a:p>
          <a:r>
            <a:rPr lang="en-US" sz="1800" b="1" dirty="0">
              <a:solidFill>
                <a:srgbClr val="000000"/>
              </a:solidFill>
            </a:rPr>
            <a:t>        Behavioral strategies: goal-setting (losing 5-10% of weight); self-goal setting; stimulus control; slow eating; adequate emotional support</a:t>
          </a:r>
        </a:p>
      </dgm:t>
    </dgm:pt>
    <dgm:pt modelId="{48F8DDF6-87F3-E140-99ED-C048BFD48661}" type="parTrans" cxnId="{ED55CBF7-DD9B-F142-896F-715A9236E186}">
      <dgm:prSet/>
      <dgm:spPr/>
      <dgm:t>
        <a:bodyPr/>
        <a:lstStyle/>
        <a:p>
          <a:endParaRPr lang="en-US"/>
        </a:p>
      </dgm:t>
    </dgm:pt>
    <dgm:pt modelId="{CA7BB392-495A-2844-AA57-97E40007D748}" type="sibTrans" cxnId="{ED55CBF7-DD9B-F142-896F-715A9236E186}">
      <dgm:prSet/>
      <dgm:spPr/>
      <dgm:t>
        <a:bodyPr/>
        <a:lstStyle/>
        <a:p>
          <a:endParaRPr lang="en-US"/>
        </a:p>
      </dgm:t>
    </dgm:pt>
    <dgm:pt modelId="{C4146907-ABCF-1842-B843-61DE9C4F12ED}" type="pres">
      <dgm:prSet presAssocID="{CBF52B2C-CA5D-904C-8576-268D9987C083}" presName="linearFlow" presStyleCnt="0">
        <dgm:presLayoutVars>
          <dgm:dir/>
          <dgm:resizeHandles val="exact"/>
        </dgm:presLayoutVars>
      </dgm:prSet>
      <dgm:spPr/>
    </dgm:pt>
    <dgm:pt modelId="{05137D05-5CA0-4749-A22F-4D23DDF68056}" type="pres">
      <dgm:prSet presAssocID="{15074372-45BD-F74B-93D8-74DB814E369A}" presName="composite" presStyleCnt="0"/>
      <dgm:spPr/>
    </dgm:pt>
    <dgm:pt modelId="{21565284-79AD-854A-B6A3-4F97598F5395}" type="pres">
      <dgm:prSet presAssocID="{15074372-45BD-F74B-93D8-74DB814E369A}" presName="imgShp" presStyleLbl="fgImgPlace1" presStyleIdx="0" presStyleCnt="3" custLinFactNeighborX="-59636" custLinFactNeighborY="-136"/>
      <dgm:spPr>
        <a:blipFill rotWithShape="1">
          <a:blip xmlns:r="http://schemas.openxmlformats.org/officeDocument/2006/relationships" r:embed="rId1"/>
          <a:stretch>
            <a:fillRect/>
          </a:stretch>
        </a:blipFill>
      </dgm:spPr>
    </dgm:pt>
    <dgm:pt modelId="{7C4E7D21-8D30-5F40-811B-1C6105A8EC3C}" type="pres">
      <dgm:prSet presAssocID="{15074372-45BD-F74B-93D8-74DB814E369A}" presName="txShp" presStyleLbl="node1" presStyleIdx="0" presStyleCnt="3" custScaleX="148136" custLinFactNeighborX="1120" custLinFactNeighborY="-136">
        <dgm:presLayoutVars>
          <dgm:bulletEnabled val="1"/>
        </dgm:presLayoutVars>
      </dgm:prSet>
      <dgm:spPr/>
    </dgm:pt>
    <dgm:pt modelId="{E1D121F5-E3BB-4D4D-9633-E710A14E8569}" type="pres">
      <dgm:prSet presAssocID="{C96C1E85-2708-AA47-B213-83E992E14953}" presName="spacing" presStyleCnt="0"/>
      <dgm:spPr/>
    </dgm:pt>
    <dgm:pt modelId="{98FEDCBA-7ACC-F644-BC14-E8A3A65C67B7}" type="pres">
      <dgm:prSet presAssocID="{2EC3493A-AD88-B841-B48F-68DFC74EA3DF}" presName="composite" presStyleCnt="0"/>
      <dgm:spPr/>
    </dgm:pt>
    <dgm:pt modelId="{66930BA0-DBF4-0546-87E8-038CF9EE0323}" type="pres">
      <dgm:prSet presAssocID="{2EC3493A-AD88-B841-B48F-68DFC74EA3DF}" presName="imgShp" presStyleLbl="fgImgPlace1" presStyleIdx="1" presStyleCnt="3" custLinFactNeighborX="-59636" custLinFactNeighborY="-1"/>
      <dgm:spPr>
        <a:blipFill rotWithShape="1">
          <a:blip xmlns:r="http://schemas.openxmlformats.org/officeDocument/2006/relationships" r:embed="rId2"/>
          <a:stretch>
            <a:fillRect/>
          </a:stretch>
        </a:blipFill>
      </dgm:spPr>
    </dgm:pt>
    <dgm:pt modelId="{9B0AF499-ECDC-1A4E-9E4D-A7FB22D96932}" type="pres">
      <dgm:prSet presAssocID="{2EC3493A-AD88-B841-B48F-68DFC74EA3DF}" presName="txShp" presStyleLbl="node1" presStyleIdx="1" presStyleCnt="3" custScaleX="143718" custLinFactNeighborX="5601" custLinFactNeighborY="-1393">
        <dgm:presLayoutVars>
          <dgm:bulletEnabled val="1"/>
        </dgm:presLayoutVars>
      </dgm:prSet>
      <dgm:spPr/>
    </dgm:pt>
    <dgm:pt modelId="{FF9290EA-FE45-9147-8C4B-522D42124CC7}" type="pres">
      <dgm:prSet presAssocID="{190898E7-2341-A348-9C57-9B7415261F66}" presName="spacing" presStyleCnt="0"/>
      <dgm:spPr/>
    </dgm:pt>
    <dgm:pt modelId="{56DC38BE-726A-D942-BF5E-B8A3DDC661F9}" type="pres">
      <dgm:prSet presAssocID="{E53C6125-4928-A740-954A-2026FFA0E484}" presName="composite" presStyleCnt="0"/>
      <dgm:spPr/>
    </dgm:pt>
    <dgm:pt modelId="{3EEDD6E2-04EB-B044-B266-0C70C7D1A3A5}" type="pres">
      <dgm:prSet presAssocID="{E53C6125-4928-A740-954A-2026FFA0E484}" presName="imgShp" presStyleLbl="fgImgPlace1" presStyleIdx="2" presStyleCnt="3" custLinFactNeighborX="-59636" custLinFactNeighborY="136"/>
      <dgm:spPr>
        <a:blipFill rotWithShape="1">
          <a:blip xmlns:r="http://schemas.openxmlformats.org/officeDocument/2006/relationships" r:embed="rId3"/>
          <a:stretch>
            <a:fillRect/>
          </a:stretch>
        </a:blipFill>
      </dgm:spPr>
    </dgm:pt>
    <dgm:pt modelId="{C1ABEFBC-55DA-124F-8280-0B4221D70D2F}" type="pres">
      <dgm:prSet presAssocID="{E53C6125-4928-A740-954A-2026FFA0E484}" presName="txShp" presStyleLbl="node1" presStyleIdx="2" presStyleCnt="3" custScaleX="150376">
        <dgm:presLayoutVars>
          <dgm:bulletEnabled val="1"/>
        </dgm:presLayoutVars>
      </dgm:prSet>
      <dgm:spPr/>
    </dgm:pt>
  </dgm:ptLst>
  <dgm:cxnLst>
    <dgm:cxn modelId="{6D23402E-3C8E-B84C-AB88-3E777F6A1CF4}" srcId="{CBF52B2C-CA5D-904C-8576-268D9987C083}" destId="{15074372-45BD-F74B-93D8-74DB814E369A}" srcOrd="0" destOrd="0" parTransId="{B1D7B3E4-CE8A-004D-BAAB-7C1B5DD2AB37}" sibTransId="{C96C1E85-2708-AA47-B213-83E992E14953}"/>
    <dgm:cxn modelId="{D601AB43-C819-2344-9F5F-1B7DD17CC613}" srcId="{CBF52B2C-CA5D-904C-8576-268D9987C083}" destId="{2EC3493A-AD88-B841-B48F-68DFC74EA3DF}" srcOrd="1" destOrd="0" parTransId="{98D83A2F-B861-8A44-8E93-F54C83BBF436}" sibTransId="{190898E7-2341-A348-9C57-9B7415261F66}"/>
    <dgm:cxn modelId="{83552CA9-C8FC-E944-B6C0-76EF09E50DEE}" type="presOf" srcId="{CBF52B2C-CA5D-904C-8576-268D9987C083}" destId="{C4146907-ABCF-1842-B843-61DE9C4F12ED}" srcOrd="0" destOrd="0" presId="urn:microsoft.com/office/officeart/2005/8/layout/vList3"/>
    <dgm:cxn modelId="{A3C445E4-E4DD-B247-94CE-63A526065BFF}" type="presOf" srcId="{15074372-45BD-F74B-93D8-74DB814E369A}" destId="{7C4E7D21-8D30-5F40-811B-1C6105A8EC3C}" srcOrd="0" destOrd="0" presId="urn:microsoft.com/office/officeart/2005/8/layout/vList3"/>
    <dgm:cxn modelId="{EEA3C2ED-D404-D94D-8758-6053083A0120}" type="presOf" srcId="{E53C6125-4928-A740-954A-2026FFA0E484}" destId="{C1ABEFBC-55DA-124F-8280-0B4221D70D2F}" srcOrd="0" destOrd="0" presId="urn:microsoft.com/office/officeart/2005/8/layout/vList3"/>
    <dgm:cxn modelId="{ED55CBF7-DD9B-F142-896F-715A9236E186}" srcId="{CBF52B2C-CA5D-904C-8576-268D9987C083}" destId="{E53C6125-4928-A740-954A-2026FFA0E484}" srcOrd="2" destOrd="0" parTransId="{48F8DDF6-87F3-E140-99ED-C048BFD48661}" sibTransId="{CA7BB392-495A-2844-AA57-97E40007D748}"/>
    <dgm:cxn modelId="{8887B4FE-51ED-9A4D-9BBC-933BD24D3904}" type="presOf" srcId="{2EC3493A-AD88-B841-B48F-68DFC74EA3DF}" destId="{9B0AF499-ECDC-1A4E-9E4D-A7FB22D96932}" srcOrd="0" destOrd="0" presId="urn:microsoft.com/office/officeart/2005/8/layout/vList3"/>
    <dgm:cxn modelId="{E085DFEC-C546-FB44-BF0D-DF701E0A5ECE}" type="presParOf" srcId="{C4146907-ABCF-1842-B843-61DE9C4F12ED}" destId="{05137D05-5CA0-4749-A22F-4D23DDF68056}" srcOrd="0" destOrd="0" presId="urn:microsoft.com/office/officeart/2005/8/layout/vList3"/>
    <dgm:cxn modelId="{F8630A5F-24DA-AF4F-A582-ABFD8F2FA48A}" type="presParOf" srcId="{05137D05-5CA0-4749-A22F-4D23DDF68056}" destId="{21565284-79AD-854A-B6A3-4F97598F5395}" srcOrd="0" destOrd="0" presId="urn:microsoft.com/office/officeart/2005/8/layout/vList3"/>
    <dgm:cxn modelId="{BF3F37A7-8848-5F40-B27E-F526B96E15BC}" type="presParOf" srcId="{05137D05-5CA0-4749-A22F-4D23DDF68056}" destId="{7C4E7D21-8D30-5F40-811B-1C6105A8EC3C}" srcOrd="1" destOrd="0" presId="urn:microsoft.com/office/officeart/2005/8/layout/vList3"/>
    <dgm:cxn modelId="{9DBE09AD-5E9F-004C-8AF8-2B10BE20F655}" type="presParOf" srcId="{C4146907-ABCF-1842-B843-61DE9C4F12ED}" destId="{E1D121F5-E3BB-4D4D-9633-E710A14E8569}" srcOrd="1" destOrd="0" presId="urn:microsoft.com/office/officeart/2005/8/layout/vList3"/>
    <dgm:cxn modelId="{F0EC1C99-C1A3-5844-BB21-4F5423BB7EDE}" type="presParOf" srcId="{C4146907-ABCF-1842-B843-61DE9C4F12ED}" destId="{98FEDCBA-7ACC-F644-BC14-E8A3A65C67B7}" srcOrd="2" destOrd="0" presId="urn:microsoft.com/office/officeart/2005/8/layout/vList3"/>
    <dgm:cxn modelId="{D2AE477F-48BA-0E40-8C19-F633DA40369C}" type="presParOf" srcId="{98FEDCBA-7ACC-F644-BC14-E8A3A65C67B7}" destId="{66930BA0-DBF4-0546-87E8-038CF9EE0323}" srcOrd="0" destOrd="0" presId="urn:microsoft.com/office/officeart/2005/8/layout/vList3"/>
    <dgm:cxn modelId="{F3CD0592-E0D6-3944-B6E4-C5C2127B83EF}" type="presParOf" srcId="{98FEDCBA-7ACC-F644-BC14-E8A3A65C67B7}" destId="{9B0AF499-ECDC-1A4E-9E4D-A7FB22D96932}" srcOrd="1" destOrd="0" presId="urn:microsoft.com/office/officeart/2005/8/layout/vList3"/>
    <dgm:cxn modelId="{5F0E6984-F3EA-A042-A83A-B5B3A73F0A4E}" type="presParOf" srcId="{C4146907-ABCF-1842-B843-61DE9C4F12ED}" destId="{FF9290EA-FE45-9147-8C4B-522D42124CC7}" srcOrd="3" destOrd="0" presId="urn:microsoft.com/office/officeart/2005/8/layout/vList3"/>
    <dgm:cxn modelId="{867835E7-45A1-F04E-A9D1-D5E21DFAF1AB}" type="presParOf" srcId="{C4146907-ABCF-1842-B843-61DE9C4F12ED}" destId="{56DC38BE-726A-D942-BF5E-B8A3DDC661F9}" srcOrd="4" destOrd="0" presId="urn:microsoft.com/office/officeart/2005/8/layout/vList3"/>
    <dgm:cxn modelId="{36C499AE-53EC-2D48-A902-BAD85A6CF5F5}" type="presParOf" srcId="{56DC38BE-726A-D942-BF5E-B8A3DDC661F9}" destId="{3EEDD6E2-04EB-B044-B266-0C70C7D1A3A5}" srcOrd="0" destOrd="0" presId="urn:microsoft.com/office/officeart/2005/8/layout/vList3"/>
    <dgm:cxn modelId="{4C886D8B-DC95-4948-BD6B-D56BB41BAB4A}" type="presParOf" srcId="{56DC38BE-726A-D942-BF5E-B8A3DDC661F9}" destId="{C1ABEFBC-55DA-124F-8280-0B4221D70D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EF0DC7-42E5-AB4C-850D-ED86CAF6E5D2}" type="doc">
      <dgm:prSet loTypeId="urn:microsoft.com/office/officeart/2005/8/layout/hList2" loCatId="" qsTypeId="urn:microsoft.com/office/officeart/2005/8/quickstyle/simple1" qsCatId="simple" csTypeId="urn:microsoft.com/office/officeart/2005/8/colors/accent2_1" csCatId="accent2" phldr="1"/>
      <dgm:spPr/>
      <dgm:t>
        <a:bodyPr/>
        <a:lstStyle/>
        <a:p>
          <a:endParaRPr lang="en-US"/>
        </a:p>
      </dgm:t>
    </dgm:pt>
    <dgm:pt modelId="{7BDDD2FB-40E3-8948-A9E5-78F6C7192537}">
      <dgm:prSet phldrT="[Text]"/>
      <dgm:spPr/>
      <dgm:t>
        <a:bodyPr/>
        <a:lstStyle/>
        <a:p>
          <a:r>
            <a:rPr lang="en-US" b="1" dirty="0">
              <a:solidFill>
                <a:srgbClr val="1930A7"/>
              </a:solidFill>
            </a:rPr>
            <a:t>First line Therapy</a:t>
          </a:r>
        </a:p>
      </dgm:t>
    </dgm:pt>
    <dgm:pt modelId="{DAC8901A-89E6-BA4F-9387-FABA50654B73}" type="parTrans" cxnId="{62FCC33E-846B-6C47-86FA-C381B49ED127}">
      <dgm:prSet/>
      <dgm:spPr/>
      <dgm:t>
        <a:bodyPr/>
        <a:lstStyle/>
        <a:p>
          <a:endParaRPr lang="en-US"/>
        </a:p>
      </dgm:t>
    </dgm:pt>
    <dgm:pt modelId="{FFF13247-1701-FC44-A3D1-B3097EDE241B}" type="sibTrans" cxnId="{62FCC33E-846B-6C47-86FA-C381B49ED127}">
      <dgm:prSet/>
      <dgm:spPr/>
      <dgm:t>
        <a:bodyPr/>
        <a:lstStyle/>
        <a:p>
          <a:endParaRPr lang="en-US"/>
        </a:p>
      </dgm:t>
    </dgm:pt>
    <dgm:pt modelId="{96E983DD-FA46-1749-9069-FC83CB910B6D}">
      <dgm:prSet phldrT="[Text]"/>
      <dgm:spPr/>
      <dgm:t>
        <a:bodyPr/>
        <a:lstStyle/>
        <a:p>
          <a:endParaRPr lang="en-US" b="1" u="sng" dirty="0">
            <a:solidFill>
              <a:schemeClr val="tx1"/>
            </a:solidFill>
          </a:endParaRPr>
        </a:p>
      </dgm:t>
    </dgm:pt>
    <dgm:pt modelId="{26978E5B-AF18-3341-9EDA-83F604E89A19}" type="parTrans" cxnId="{D55CC3DD-1D9B-4C4F-8D40-B57FE65D5E98}">
      <dgm:prSet/>
      <dgm:spPr/>
      <dgm:t>
        <a:bodyPr/>
        <a:lstStyle/>
        <a:p>
          <a:endParaRPr lang="en-US"/>
        </a:p>
      </dgm:t>
    </dgm:pt>
    <dgm:pt modelId="{D205DA4C-7F82-3C4B-B7C4-BD6A51A21353}" type="sibTrans" cxnId="{D55CC3DD-1D9B-4C4F-8D40-B57FE65D5E98}">
      <dgm:prSet/>
      <dgm:spPr/>
      <dgm:t>
        <a:bodyPr/>
        <a:lstStyle/>
        <a:p>
          <a:endParaRPr lang="en-US"/>
        </a:p>
      </dgm:t>
    </dgm:pt>
    <dgm:pt modelId="{64AEF84F-16F2-924E-920C-ED4C29089D5E}">
      <dgm:prSet phldrT="[Text]"/>
      <dgm:spPr/>
      <dgm:t>
        <a:bodyPr/>
        <a:lstStyle/>
        <a:p>
          <a:r>
            <a:rPr lang="en-US" b="1" dirty="0"/>
            <a:t>Clomiphene citrate 100mg D3-7</a:t>
          </a:r>
        </a:p>
      </dgm:t>
    </dgm:pt>
    <dgm:pt modelId="{1CB4B7B4-3157-0447-AD9D-8590DFC982CC}" type="parTrans" cxnId="{EBEA5E0D-840E-344F-9496-7D8C0340BC6A}">
      <dgm:prSet/>
      <dgm:spPr/>
      <dgm:t>
        <a:bodyPr/>
        <a:lstStyle/>
        <a:p>
          <a:endParaRPr lang="en-US"/>
        </a:p>
      </dgm:t>
    </dgm:pt>
    <dgm:pt modelId="{8F61F7FD-A86D-A748-B1BA-B850BD6B28BE}" type="sibTrans" cxnId="{EBEA5E0D-840E-344F-9496-7D8C0340BC6A}">
      <dgm:prSet/>
      <dgm:spPr/>
      <dgm:t>
        <a:bodyPr/>
        <a:lstStyle/>
        <a:p>
          <a:endParaRPr lang="en-US"/>
        </a:p>
      </dgm:t>
    </dgm:pt>
    <dgm:pt modelId="{46300FC1-6A20-2C45-8E46-4A8F0C4B25B0}">
      <dgm:prSet phldrT="[Text]"/>
      <dgm:spPr/>
      <dgm:t>
        <a:bodyPr/>
        <a:lstStyle/>
        <a:p>
          <a:r>
            <a:rPr lang="en-US" b="1" dirty="0">
              <a:solidFill>
                <a:srgbClr val="1930A7"/>
              </a:solidFill>
            </a:rPr>
            <a:t>Second line Therapy</a:t>
          </a:r>
        </a:p>
      </dgm:t>
    </dgm:pt>
    <dgm:pt modelId="{1234D4E7-577F-524D-833B-D828F6CCA1E6}" type="parTrans" cxnId="{E203C8DD-6D2F-6C45-942A-AECED531CBA7}">
      <dgm:prSet/>
      <dgm:spPr/>
      <dgm:t>
        <a:bodyPr/>
        <a:lstStyle/>
        <a:p>
          <a:endParaRPr lang="en-US"/>
        </a:p>
      </dgm:t>
    </dgm:pt>
    <dgm:pt modelId="{B2F61C62-E824-6847-9C50-6954EC0CCDB5}" type="sibTrans" cxnId="{E203C8DD-6D2F-6C45-942A-AECED531CBA7}">
      <dgm:prSet/>
      <dgm:spPr/>
      <dgm:t>
        <a:bodyPr/>
        <a:lstStyle/>
        <a:p>
          <a:endParaRPr lang="en-US"/>
        </a:p>
      </dgm:t>
    </dgm:pt>
    <dgm:pt modelId="{C96A53D3-95D6-C242-A994-E0DF741C46F6}">
      <dgm:prSet phldrT="[Text]"/>
      <dgm:spPr/>
      <dgm:t>
        <a:bodyPr/>
        <a:lstStyle/>
        <a:p>
          <a:endParaRPr lang="en-US" b="1" u="sng" dirty="0">
            <a:solidFill>
              <a:srgbClr val="000000"/>
            </a:solidFill>
          </a:endParaRPr>
        </a:p>
      </dgm:t>
    </dgm:pt>
    <dgm:pt modelId="{AB2B4EB3-7F6C-2E4F-8049-EB6F11EFC108}" type="parTrans" cxnId="{40012949-BEC5-D448-81AD-0370289F06CC}">
      <dgm:prSet/>
      <dgm:spPr/>
      <dgm:t>
        <a:bodyPr/>
        <a:lstStyle/>
        <a:p>
          <a:endParaRPr lang="en-US"/>
        </a:p>
      </dgm:t>
    </dgm:pt>
    <dgm:pt modelId="{07774E5E-8794-2F46-8FED-A3F0CDCF83C0}" type="sibTrans" cxnId="{40012949-BEC5-D448-81AD-0370289F06CC}">
      <dgm:prSet/>
      <dgm:spPr/>
      <dgm:t>
        <a:bodyPr/>
        <a:lstStyle/>
        <a:p>
          <a:endParaRPr lang="en-US"/>
        </a:p>
      </dgm:t>
    </dgm:pt>
    <dgm:pt modelId="{780AC4B3-26CF-124A-B683-DD565D6E76AB}">
      <dgm:prSet phldrT="[Text]"/>
      <dgm:spPr/>
      <dgm:t>
        <a:bodyPr/>
        <a:lstStyle/>
        <a:p>
          <a:r>
            <a:rPr lang="en-US" b="1" dirty="0">
              <a:solidFill>
                <a:srgbClr val="1930A7"/>
              </a:solidFill>
            </a:rPr>
            <a:t>Additional Therapies</a:t>
          </a:r>
        </a:p>
      </dgm:t>
    </dgm:pt>
    <dgm:pt modelId="{925CDFA1-11C6-684C-8110-68DE74899740}" type="parTrans" cxnId="{01EBFE6B-B93C-1946-9DF2-BFF12EFC6B79}">
      <dgm:prSet/>
      <dgm:spPr/>
      <dgm:t>
        <a:bodyPr/>
        <a:lstStyle/>
        <a:p>
          <a:endParaRPr lang="en-US"/>
        </a:p>
      </dgm:t>
    </dgm:pt>
    <dgm:pt modelId="{72998D58-FF7A-E14A-BB15-3E94F06928C5}" type="sibTrans" cxnId="{01EBFE6B-B93C-1946-9DF2-BFF12EFC6B79}">
      <dgm:prSet/>
      <dgm:spPr/>
      <dgm:t>
        <a:bodyPr/>
        <a:lstStyle/>
        <a:p>
          <a:endParaRPr lang="en-US"/>
        </a:p>
      </dgm:t>
    </dgm:pt>
    <dgm:pt modelId="{18E38905-C5C4-5643-94FC-1B11D00573D3}">
      <dgm:prSet phldrT="[Text]"/>
      <dgm:spPr/>
      <dgm:t>
        <a:bodyPr/>
        <a:lstStyle/>
        <a:p>
          <a:endParaRPr lang="en-US" b="1" u="sng" dirty="0">
            <a:solidFill>
              <a:srgbClr val="000000"/>
            </a:solidFill>
          </a:endParaRPr>
        </a:p>
      </dgm:t>
    </dgm:pt>
    <dgm:pt modelId="{FEDD45BF-51EB-AE41-ABFF-0DC61F9C6C8F}" type="parTrans" cxnId="{932767AE-F337-5E41-9620-C511DD6CC213}">
      <dgm:prSet/>
      <dgm:spPr/>
      <dgm:t>
        <a:bodyPr/>
        <a:lstStyle/>
        <a:p>
          <a:endParaRPr lang="en-US"/>
        </a:p>
      </dgm:t>
    </dgm:pt>
    <dgm:pt modelId="{8243BB4F-E24F-9840-A304-BA475FEA53E0}" type="sibTrans" cxnId="{932767AE-F337-5E41-9620-C511DD6CC213}">
      <dgm:prSet/>
      <dgm:spPr/>
      <dgm:t>
        <a:bodyPr/>
        <a:lstStyle/>
        <a:p>
          <a:endParaRPr lang="en-US"/>
        </a:p>
      </dgm:t>
    </dgm:pt>
    <dgm:pt modelId="{48B321C1-EC56-CA4D-A2D2-77018BBEC70D}">
      <dgm:prSet phldrT="[Text]"/>
      <dgm:spPr/>
      <dgm:t>
        <a:bodyPr/>
        <a:lstStyle/>
        <a:p>
          <a:r>
            <a:rPr lang="en-US" b="1" dirty="0"/>
            <a:t>Letrozole 5mg D3-7</a:t>
          </a:r>
        </a:p>
      </dgm:t>
    </dgm:pt>
    <dgm:pt modelId="{2F1D8AA3-B9C0-9245-98A4-191DD035FD26}" type="parTrans" cxnId="{B87EDD12-0F10-DA4B-A68C-80ABF9813C07}">
      <dgm:prSet/>
      <dgm:spPr/>
      <dgm:t>
        <a:bodyPr/>
        <a:lstStyle/>
        <a:p>
          <a:endParaRPr lang="en-US"/>
        </a:p>
      </dgm:t>
    </dgm:pt>
    <dgm:pt modelId="{E55839F5-B61D-AF4B-810A-170D282F8CBF}" type="sibTrans" cxnId="{B87EDD12-0F10-DA4B-A68C-80ABF9813C07}">
      <dgm:prSet/>
      <dgm:spPr/>
      <dgm:t>
        <a:bodyPr/>
        <a:lstStyle/>
        <a:p>
          <a:endParaRPr lang="en-US"/>
        </a:p>
      </dgm:t>
    </dgm:pt>
    <dgm:pt modelId="{5BBED74E-18C5-C247-B566-8E03480B2508}">
      <dgm:prSet phldrT="[Text]"/>
      <dgm:spPr/>
      <dgm:t>
        <a:bodyPr/>
        <a:lstStyle/>
        <a:p>
          <a:r>
            <a:rPr lang="en-US" b="1"/>
            <a:t>Always monitor the first cycle (TVS)</a:t>
          </a:r>
          <a:endParaRPr lang="en-US" b="1" dirty="0"/>
        </a:p>
      </dgm:t>
    </dgm:pt>
    <dgm:pt modelId="{E10A9D23-D54B-714F-B0A3-D64EB46F4C57}" type="parTrans" cxnId="{30979363-B5BF-BE43-A368-C08E4A500582}">
      <dgm:prSet/>
      <dgm:spPr/>
      <dgm:t>
        <a:bodyPr/>
        <a:lstStyle/>
        <a:p>
          <a:endParaRPr lang="en-US"/>
        </a:p>
      </dgm:t>
    </dgm:pt>
    <dgm:pt modelId="{DC609BD0-A2E3-824B-BF80-4AF5DF351557}" type="sibTrans" cxnId="{30979363-B5BF-BE43-A368-C08E4A500582}">
      <dgm:prSet/>
      <dgm:spPr/>
      <dgm:t>
        <a:bodyPr/>
        <a:lstStyle/>
        <a:p>
          <a:endParaRPr lang="en-US"/>
        </a:p>
      </dgm:t>
    </dgm:pt>
    <dgm:pt modelId="{1055F880-4441-A24D-AB71-3232CDF3FB90}">
      <dgm:prSet phldrT="[Text]"/>
      <dgm:spPr/>
      <dgm:t>
        <a:bodyPr/>
        <a:lstStyle/>
        <a:p>
          <a:endParaRPr lang="en-US" b="1" dirty="0">
            <a:solidFill>
              <a:schemeClr val="tx1"/>
            </a:solidFill>
          </a:endParaRPr>
        </a:p>
      </dgm:t>
    </dgm:pt>
    <dgm:pt modelId="{DF54586E-4C4D-9849-A25D-A03E01E3AF6C}" type="parTrans" cxnId="{C76D04D7-98DD-C644-BD16-D731F03537B3}">
      <dgm:prSet/>
      <dgm:spPr/>
      <dgm:t>
        <a:bodyPr/>
        <a:lstStyle/>
        <a:p>
          <a:endParaRPr lang="en-US"/>
        </a:p>
      </dgm:t>
    </dgm:pt>
    <dgm:pt modelId="{BAF19B64-AF77-0A4A-8FEC-C8E13EC6ACE4}" type="sibTrans" cxnId="{C76D04D7-98DD-C644-BD16-D731F03537B3}">
      <dgm:prSet/>
      <dgm:spPr/>
      <dgm:t>
        <a:bodyPr/>
        <a:lstStyle/>
        <a:p>
          <a:endParaRPr lang="en-US"/>
        </a:p>
      </dgm:t>
    </dgm:pt>
    <dgm:pt modelId="{23CE671E-C635-1745-895D-28C22B017F9E}">
      <dgm:prSet phldrT="[Text]"/>
      <dgm:spPr/>
      <dgm:t>
        <a:bodyPr/>
        <a:lstStyle/>
        <a:p>
          <a:r>
            <a:rPr lang="en-US" b="1"/>
            <a:t>IUI</a:t>
          </a:r>
          <a:endParaRPr lang="en-US" b="1" dirty="0"/>
        </a:p>
      </dgm:t>
    </dgm:pt>
    <dgm:pt modelId="{9F42529B-453E-D540-9DC5-284999EE45E8}" type="parTrans" cxnId="{E76C1FEF-54DF-CB43-B967-3EAF84AA5079}">
      <dgm:prSet/>
      <dgm:spPr/>
      <dgm:t>
        <a:bodyPr/>
        <a:lstStyle/>
        <a:p>
          <a:endParaRPr lang="en-US"/>
        </a:p>
      </dgm:t>
    </dgm:pt>
    <dgm:pt modelId="{579956DB-3F11-9C4D-804C-3F2E003CBD3E}" type="sibTrans" cxnId="{E76C1FEF-54DF-CB43-B967-3EAF84AA5079}">
      <dgm:prSet/>
      <dgm:spPr/>
      <dgm:t>
        <a:bodyPr/>
        <a:lstStyle/>
        <a:p>
          <a:endParaRPr lang="en-US"/>
        </a:p>
      </dgm:t>
    </dgm:pt>
    <dgm:pt modelId="{AD8D2790-AE36-B342-B445-0096BD55D408}">
      <dgm:prSet phldrT="[Text]"/>
      <dgm:spPr/>
      <dgm:t>
        <a:bodyPr/>
        <a:lstStyle/>
        <a:p>
          <a:endParaRPr lang="en-US" b="1" u="sng" dirty="0"/>
        </a:p>
      </dgm:t>
    </dgm:pt>
    <dgm:pt modelId="{D4276AF7-C65C-EC42-8A34-584B3A2BC996}" type="parTrans" cxnId="{8E4B3956-54D8-A642-9740-6064D0D2A41F}">
      <dgm:prSet/>
      <dgm:spPr/>
      <dgm:t>
        <a:bodyPr/>
        <a:lstStyle/>
        <a:p>
          <a:endParaRPr lang="en-US"/>
        </a:p>
      </dgm:t>
    </dgm:pt>
    <dgm:pt modelId="{472EAA3B-53CD-2A45-A320-0690EBFC70D7}" type="sibTrans" cxnId="{8E4B3956-54D8-A642-9740-6064D0D2A41F}">
      <dgm:prSet/>
      <dgm:spPr/>
      <dgm:t>
        <a:bodyPr/>
        <a:lstStyle/>
        <a:p>
          <a:endParaRPr lang="en-US"/>
        </a:p>
      </dgm:t>
    </dgm:pt>
    <dgm:pt modelId="{53CB5956-AF5A-9C4C-A3A6-AD2C72D1FB1F}">
      <dgm:prSet phldrT="[Text]"/>
      <dgm:spPr/>
      <dgm:t>
        <a:bodyPr/>
        <a:lstStyle/>
        <a:p>
          <a:r>
            <a:rPr lang="en-US" b="1"/>
            <a:t>IVF</a:t>
          </a:r>
          <a:endParaRPr lang="en-US" b="1" dirty="0"/>
        </a:p>
      </dgm:t>
    </dgm:pt>
    <dgm:pt modelId="{27127221-A23B-784F-939F-8DC055FA559A}" type="parTrans" cxnId="{68619619-5C42-E44C-A00A-DA1EDA423DE9}">
      <dgm:prSet/>
      <dgm:spPr/>
      <dgm:t>
        <a:bodyPr/>
        <a:lstStyle/>
        <a:p>
          <a:endParaRPr lang="en-US"/>
        </a:p>
      </dgm:t>
    </dgm:pt>
    <dgm:pt modelId="{74FCADA2-459F-AD42-8C23-812FA8F7C23C}" type="sibTrans" cxnId="{68619619-5C42-E44C-A00A-DA1EDA423DE9}">
      <dgm:prSet/>
      <dgm:spPr/>
      <dgm:t>
        <a:bodyPr/>
        <a:lstStyle/>
        <a:p>
          <a:endParaRPr lang="en-US"/>
        </a:p>
      </dgm:t>
    </dgm:pt>
    <dgm:pt modelId="{BAA01FB6-95B5-454F-8245-083932E8CB8F}">
      <dgm:prSet phldrT="[Text]"/>
      <dgm:spPr/>
      <dgm:t>
        <a:bodyPr/>
        <a:lstStyle/>
        <a:p>
          <a:endParaRPr lang="en-US" b="1" dirty="0">
            <a:solidFill>
              <a:srgbClr val="000000"/>
            </a:solidFill>
          </a:endParaRPr>
        </a:p>
      </dgm:t>
    </dgm:pt>
    <dgm:pt modelId="{8CF2195E-CBE3-5444-A7BC-33B4F3BA02B9}" type="parTrans" cxnId="{F7C09AA1-2CE9-0648-AC8B-5C9D08E4078F}">
      <dgm:prSet/>
      <dgm:spPr/>
      <dgm:t>
        <a:bodyPr/>
        <a:lstStyle/>
        <a:p>
          <a:endParaRPr lang="en-US"/>
        </a:p>
      </dgm:t>
    </dgm:pt>
    <dgm:pt modelId="{7CD90DE9-AA6B-B44B-9A4C-537CEE253A32}" type="sibTrans" cxnId="{F7C09AA1-2CE9-0648-AC8B-5C9D08E4078F}">
      <dgm:prSet/>
      <dgm:spPr/>
      <dgm:t>
        <a:bodyPr/>
        <a:lstStyle/>
        <a:p>
          <a:endParaRPr lang="en-US"/>
        </a:p>
      </dgm:t>
    </dgm:pt>
    <dgm:pt modelId="{1C4AF448-2E59-9B44-BAC4-D97CC0F05C08}">
      <dgm:prSet phldrT="[Text]"/>
      <dgm:spPr/>
      <dgm:t>
        <a:bodyPr/>
        <a:lstStyle/>
        <a:p>
          <a:r>
            <a:rPr lang="en-US" b="1"/>
            <a:t>Bariatric Surgery</a:t>
          </a:r>
          <a:endParaRPr lang="en-US" b="1" dirty="0"/>
        </a:p>
      </dgm:t>
    </dgm:pt>
    <dgm:pt modelId="{D4956504-1DA8-9343-99F2-E4103912E408}" type="parTrans" cxnId="{6776D9DB-613B-6542-89E7-3031FF0BC93E}">
      <dgm:prSet/>
      <dgm:spPr/>
      <dgm:t>
        <a:bodyPr/>
        <a:lstStyle/>
        <a:p>
          <a:endParaRPr lang="en-US"/>
        </a:p>
      </dgm:t>
    </dgm:pt>
    <dgm:pt modelId="{A77BE121-50BF-6846-A194-4745148DBEE0}" type="sibTrans" cxnId="{6776D9DB-613B-6542-89E7-3031FF0BC93E}">
      <dgm:prSet/>
      <dgm:spPr/>
      <dgm:t>
        <a:bodyPr/>
        <a:lstStyle/>
        <a:p>
          <a:endParaRPr lang="en-US"/>
        </a:p>
      </dgm:t>
    </dgm:pt>
    <dgm:pt modelId="{B4FF5B1B-96FC-D048-B572-9820944FE2F8}">
      <dgm:prSet phldrT="[Text]"/>
      <dgm:spPr/>
      <dgm:t>
        <a:bodyPr/>
        <a:lstStyle/>
        <a:p>
          <a:endParaRPr lang="en-US" b="1" dirty="0">
            <a:solidFill>
              <a:srgbClr val="000000"/>
            </a:solidFill>
          </a:endParaRPr>
        </a:p>
      </dgm:t>
    </dgm:pt>
    <dgm:pt modelId="{F3D13899-08BB-5C4A-A309-1CEE2E4A9194}" type="parTrans" cxnId="{1000BE40-EA4A-5845-B868-F42B7DC302BD}">
      <dgm:prSet/>
      <dgm:spPr/>
      <dgm:t>
        <a:bodyPr/>
        <a:lstStyle/>
        <a:p>
          <a:endParaRPr lang="en-US"/>
        </a:p>
      </dgm:t>
    </dgm:pt>
    <dgm:pt modelId="{BF7141AB-DCD4-7E4F-9183-B9555B30FAA4}" type="sibTrans" cxnId="{1000BE40-EA4A-5845-B868-F42B7DC302BD}">
      <dgm:prSet/>
      <dgm:spPr/>
      <dgm:t>
        <a:bodyPr/>
        <a:lstStyle/>
        <a:p>
          <a:endParaRPr lang="en-US"/>
        </a:p>
      </dgm:t>
    </dgm:pt>
    <dgm:pt modelId="{393BF38E-F59F-614E-967E-18407DB9468C}">
      <dgm:prSet phldrT="[Text]"/>
      <dgm:spPr/>
      <dgm:t>
        <a:bodyPr/>
        <a:lstStyle/>
        <a:p>
          <a:r>
            <a:rPr lang="en-US" b="1"/>
            <a:t>Metformin in combination with CC</a:t>
          </a:r>
          <a:endParaRPr lang="en-US" b="1" dirty="0"/>
        </a:p>
      </dgm:t>
    </dgm:pt>
    <dgm:pt modelId="{B313AA18-565B-5F4E-B06B-9910D96161C2}" type="parTrans" cxnId="{3FFBB89A-7325-3E4D-994A-85FF162AA5F6}">
      <dgm:prSet/>
      <dgm:spPr/>
      <dgm:t>
        <a:bodyPr/>
        <a:lstStyle/>
        <a:p>
          <a:endParaRPr lang="en-US"/>
        </a:p>
      </dgm:t>
    </dgm:pt>
    <dgm:pt modelId="{623402DF-77BC-2344-AAF5-032D705CA816}" type="sibTrans" cxnId="{3FFBB89A-7325-3E4D-994A-85FF162AA5F6}">
      <dgm:prSet/>
      <dgm:spPr/>
      <dgm:t>
        <a:bodyPr/>
        <a:lstStyle/>
        <a:p>
          <a:endParaRPr lang="en-US"/>
        </a:p>
      </dgm:t>
    </dgm:pt>
    <dgm:pt modelId="{C4AECB96-E2DD-AF4B-966A-EC73464E5EB5}">
      <dgm:prSet phldrT="[Text]"/>
      <dgm:spPr/>
      <dgm:t>
        <a:bodyPr/>
        <a:lstStyle/>
        <a:p>
          <a:r>
            <a:rPr lang="en-US" b="1"/>
            <a:t>Laparoscopic ovarian Drilling</a:t>
          </a:r>
          <a:endParaRPr lang="en-US" b="1" dirty="0"/>
        </a:p>
      </dgm:t>
    </dgm:pt>
    <dgm:pt modelId="{1A056041-B175-6442-BF1F-6101FB98F6F2}" type="parTrans" cxnId="{ED76F403-665E-5E4D-81ED-154E2B0096EF}">
      <dgm:prSet/>
      <dgm:spPr/>
      <dgm:t>
        <a:bodyPr/>
        <a:lstStyle/>
        <a:p>
          <a:endParaRPr lang="en-US"/>
        </a:p>
      </dgm:t>
    </dgm:pt>
    <dgm:pt modelId="{BF598D92-D7C8-A14F-8A02-DB5CB1A524E5}" type="sibTrans" cxnId="{ED76F403-665E-5E4D-81ED-154E2B0096EF}">
      <dgm:prSet/>
      <dgm:spPr/>
      <dgm:t>
        <a:bodyPr/>
        <a:lstStyle/>
        <a:p>
          <a:endParaRPr lang="en-US"/>
        </a:p>
      </dgm:t>
    </dgm:pt>
    <dgm:pt modelId="{38E81B90-9E5A-8447-B226-469A5A0C0C94}">
      <dgm:prSet phldrT="[Text]"/>
      <dgm:spPr/>
      <dgm:t>
        <a:bodyPr/>
        <a:lstStyle/>
        <a:p>
          <a:endParaRPr lang="en-US" b="1" dirty="0">
            <a:solidFill>
              <a:srgbClr val="000000"/>
            </a:solidFill>
          </a:endParaRPr>
        </a:p>
      </dgm:t>
    </dgm:pt>
    <dgm:pt modelId="{968F1863-C3D5-7A4A-9F0F-26704FBAFF64}" type="parTrans" cxnId="{06A3BB85-388A-734D-9FCD-6EAE02C14DCB}">
      <dgm:prSet/>
      <dgm:spPr/>
      <dgm:t>
        <a:bodyPr/>
        <a:lstStyle/>
        <a:p>
          <a:endParaRPr lang="en-US"/>
        </a:p>
      </dgm:t>
    </dgm:pt>
    <dgm:pt modelId="{B3EFBD94-B0D0-F047-8385-239EA4F19FC4}" type="sibTrans" cxnId="{06A3BB85-388A-734D-9FCD-6EAE02C14DCB}">
      <dgm:prSet/>
      <dgm:spPr/>
      <dgm:t>
        <a:bodyPr/>
        <a:lstStyle/>
        <a:p>
          <a:endParaRPr lang="en-US"/>
        </a:p>
      </dgm:t>
    </dgm:pt>
    <dgm:pt modelId="{83A036A8-E6C3-9F4D-A10C-2D33BC4FA52E}">
      <dgm:prSet phldrT="[Text]"/>
      <dgm:spPr/>
      <dgm:t>
        <a:bodyPr/>
        <a:lstStyle/>
        <a:p>
          <a:pPr>
            <a:buNone/>
          </a:pPr>
          <a:endParaRPr lang="en-US" b="1" dirty="0"/>
        </a:p>
      </dgm:t>
    </dgm:pt>
    <dgm:pt modelId="{DB62E852-B7F7-CE4F-A844-1F3C3A7C707E}" type="parTrans" cxnId="{92369AC8-DCE2-B342-B94D-B49354123274}">
      <dgm:prSet/>
      <dgm:spPr/>
      <dgm:t>
        <a:bodyPr/>
        <a:lstStyle/>
        <a:p>
          <a:endParaRPr lang="en-GB"/>
        </a:p>
      </dgm:t>
    </dgm:pt>
    <dgm:pt modelId="{A95818ED-8D22-D04A-A876-2D4EF62D9816}" type="sibTrans" cxnId="{92369AC8-DCE2-B342-B94D-B49354123274}">
      <dgm:prSet/>
      <dgm:spPr/>
      <dgm:t>
        <a:bodyPr/>
        <a:lstStyle/>
        <a:p>
          <a:endParaRPr lang="en-GB"/>
        </a:p>
      </dgm:t>
    </dgm:pt>
    <dgm:pt modelId="{5763B9F1-4104-EC46-A18E-D1BC220BF0DD}" type="pres">
      <dgm:prSet presAssocID="{CDEF0DC7-42E5-AB4C-850D-ED86CAF6E5D2}" presName="linearFlow" presStyleCnt="0">
        <dgm:presLayoutVars>
          <dgm:dir/>
          <dgm:animLvl val="lvl"/>
          <dgm:resizeHandles/>
        </dgm:presLayoutVars>
      </dgm:prSet>
      <dgm:spPr/>
    </dgm:pt>
    <dgm:pt modelId="{049A91BE-0916-724B-88C3-1FD22E920116}" type="pres">
      <dgm:prSet presAssocID="{7BDDD2FB-40E3-8948-A9E5-78F6C7192537}" presName="compositeNode" presStyleCnt="0">
        <dgm:presLayoutVars>
          <dgm:bulletEnabled val="1"/>
        </dgm:presLayoutVars>
      </dgm:prSet>
      <dgm:spPr/>
    </dgm:pt>
    <dgm:pt modelId="{7FA6BA0A-8B87-4F49-AE8A-F3E572EEA707}" type="pres">
      <dgm:prSet presAssocID="{7BDDD2FB-40E3-8948-A9E5-78F6C7192537}" presName="image" presStyleLbl="fgImgPlace1" presStyleIdx="0" presStyleCnt="3" custFlipVert="0" custFlipHor="1" custScaleX="31509" custScaleY="5772"/>
      <dgm:spPr/>
    </dgm:pt>
    <dgm:pt modelId="{8C4A2305-EF64-854E-9EB6-DE818216E51A}" type="pres">
      <dgm:prSet presAssocID="{7BDDD2FB-40E3-8948-A9E5-78F6C7192537}" presName="childNode" presStyleLbl="node1" presStyleIdx="0" presStyleCnt="3">
        <dgm:presLayoutVars>
          <dgm:bulletEnabled val="1"/>
        </dgm:presLayoutVars>
      </dgm:prSet>
      <dgm:spPr/>
    </dgm:pt>
    <dgm:pt modelId="{554AFFCE-D3B8-D84E-B6B2-4455064C247E}" type="pres">
      <dgm:prSet presAssocID="{7BDDD2FB-40E3-8948-A9E5-78F6C7192537}" presName="parentNode" presStyleLbl="revTx" presStyleIdx="0" presStyleCnt="3">
        <dgm:presLayoutVars>
          <dgm:chMax val="0"/>
          <dgm:bulletEnabled val="1"/>
        </dgm:presLayoutVars>
      </dgm:prSet>
      <dgm:spPr/>
    </dgm:pt>
    <dgm:pt modelId="{E0957528-C03F-AE49-A367-01D47C83BB73}" type="pres">
      <dgm:prSet presAssocID="{FFF13247-1701-FC44-A3D1-B3097EDE241B}" presName="sibTrans" presStyleCnt="0"/>
      <dgm:spPr/>
    </dgm:pt>
    <dgm:pt modelId="{42E85941-4D11-8641-AC5F-71E177AAB54F}" type="pres">
      <dgm:prSet presAssocID="{46300FC1-6A20-2C45-8E46-4A8F0C4B25B0}" presName="compositeNode" presStyleCnt="0">
        <dgm:presLayoutVars>
          <dgm:bulletEnabled val="1"/>
        </dgm:presLayoutVars>
      </dgm:prSet>
      <dgm:spPr/>
    </dgm:pt>
    <dgm:pt modelId="{1AF786B1-F886-DB49-8DCF-BC1EFA2BD8A9}" type="pres">
      <dgm:prSet presAssocID="{46300FC1-6A20-2C45-8E46-4A8F0C4B25B0}" presName="image" presStyleLbl="fgImgPlace1" presStyleIdx="1" presStyleCnt="3" custFlipVert="1" custScaleX="28779" custScaleY="7123"/>
      <dgm:spPr/>
    </dgm:pt>
    <dgm:pt modelId="{F1EF3306-D83A-404E-A6C5-D24B15919730}" type="pres">
      <dgm:prSet presAssocID="{46300FC1-6A20-2C45-8E46-4A8F0C4B25B0}" presName="childNode" presStyleLbl="node1" presStyleIdx="1" presStyleCnt="3">
        <dgm:presLayoutVars>
          <dgm:bulletEnabled val="1"/>
        </dgm:presLayoutVars>
      </dgm:prSet>
      <dgm:spPr/>
    </dgm:pt>
    <dgm:pt modelId="{D10EAFC3-446C-CA43-B5DC-48580E4C133F}" type="pres">
      <dgm:prSet presAssocID="{46300FC1-6A20-2C45-8E46-4A8F0C4B25B0}" presName="parentNode" presStyleLbl="revTx" presStyleIdx="1" presStyleCnt="3">
        <dgm:presLayoutVars>
          <dgm:chMax val="0"/>
          <dgm:bulletEnabled val="1"/>
        </dgm:presLayoutVars>
      </dgm:prSet>
      <dgm:spPr/>
    </dgm:pt>
    <dgm:pt modelId="{9DB54768-7BDB-C44A-8D05-806B9DAA9B15}" type="pres">
      <dgm:prSet presAssocID="{B2F61C62-E824-6847-9C50-6954EC0CCDB5}" presName="sibTrans" presStyleCnt="0"/>
      <dgm:spPr/>
    </dgm:pt>
    <dgm:pt modelId="{1430F628-257F-384E-B9E7-747B28EF1011}" type="pres">
      <dgm:prSet presAssocID="{780AC4B3-26CF-124A-B683-DD565D6E76AB}" presName="compositeNode" presStyleCnt="0">
        <dgm:presLayoutVars>
          <dgm:bulletEnabled val="1"/>
        </dgm:presLayoutVars>
      </dgm:prSet>
      <dgm:spPr/>
    </dgm:pt>
    <dgm:pt modelId="{DB663F50-AD1B-AD43-A5D1-DF212A341403}" type="pres">
      <dgm:prSet presAssocID="{780AC4B3-26CF-124A-B683-DD565D6E76AB}" presName="image" presStyleLbl="fgImgPlace1" presStyleIdx="2" presStyleCnt="3" custFlipVert="0" custFlipHor="1" custScaleX="27150" custScaleY="5772"/>
      <dgm:spPr/>
    </dgm:pt>
    <dgm:pt modelId="{E9EC79CE-1456-934F-8970-F609D2AFA33E}" type="pres">
      <dgm:prSet presAssocID="{780AC4B3-26CF-124A-B683-DD565D6E76AB}" presName="childNode" presStyleLbl="node1" presStyleIdx="2" presStyleCnt="3">
        <dgm:presLayoutVars>
          <dgm:bulletEnabled val="1"/>
        </dgm:presLayoutVars>
      </dgm:prSet>
      <dgm:spPr/>
    </dgm:pt>
    <dgm:pt modelId="{AF1A411F-DB93-A141-8BA0-F8FAF21AC420}" type="pres">
      <dgm:prSet presAssocID="{780AC4B3-26CF-124A-B683-DD565D6E76AB}" presName="parentNode" presStyleLbl="revTx" presStyleIdx="2" presStyleCnt="3">
        <dgm:presLayoutVars>
          <dgm:chMax val="0"/>
          <dgm:bulletEnabled val="1"/>
        </dgm:presLayoutVars>
      </dgm:prSet>
      <dgm:spPr/>
    </dgm:pt>
  </dgm:ptLst>
  <dgm:cxnLst>
    <dgm:cxn modelId="{C3EAF802-9DCA-7442-8E2E-E348C1D087D3}" type="presOf" srcId="{BAA01FB6-95B5-454F-8245-083932E8CB8F}" destId="{E9EC79CE-1456-934F-8970-F609D2AFA33E}" srcOrd="0" destOrd="3" presId="urn:microsoft.com/office/officeart/2005/8/layout/hList2"/>
    <dgm:cxn modelId="{ED76F403-665E-5E4D-81ED-154E2B0096EF}" srcId="{46300FC1-6A20-2C45-8E46-4A8F0C4B25B0}" destId="{C4AECB96-E2DD-AF4B-966A-EC73464E5EB5}" srcOrd="3" destOrd="0" parTransId="{1A056041-B175-6442-BF1F-6101FB98F6F2}" sibTransId="{BF598D92-D7C8-A14F-8A02-DB5CB1A524E5}"/>
    <dgm:cxn modelId="{EBEA5E0D-840E-344F-9496-7D8C0340BC6A}" srcId="{7BDDD2FB-40E3-8948-A9E5-78F6C7192537}" destId="{64AEF84F-16F2-924E-920C-ED4C29089D5E}" srcOrd="3" destOrd="0" parTransId="{1CB4B7B4-3157-0447-AD9D-8590DFC982CC}" sibTransId="{8F61F7FD-A86D-A748-B1BA-B850BD6B28BE}"/>
    <dgm:cxn modelId="{86108510-EAEE-DB45-AE02-C2FAB341C5A9}" type="presOf" srcId="{18E38905-C5C4-5643-94FC-1B11D00573D3}" destId="{E9EC79CE-1456-934F-8970-F609D2AFA33E}" srcOrd="0" destOrd="0" presId="urn:microsoft.com/office/officeart/2005/8/layout/hList2"/>
    <dgm:cxn modelId="{44413411-2083-444C-985F-DFAFD8FD061B}" type="presOf" srcId="{5BBED74E-18C5-C247-B566-8E03480B2508}" destId="{8C4A2305-EF64-854E-9EB6-DE818216E51A}" srcOrd="0" destOrd="5" presId="urn:microsoft.com/office/officeart/2005/8/layout/hList2"/>
    <dgm:cxn modelId="{B87EDD12-0F10-DA4B-A68C-80ABF9813C07}" srcId="{7BDDD2FB-40E3-8948-A9E5-78F6C7192537}" destId="{48B321C1-EC56-CA4D-A2D2-77018BBEC70D}" srcOrd="1" destOrd="0" parTransId="{2F1D8AA3-B9C0-9245-98A4-191DD035FD26}" sibTransId="{E55839F5-B61D-AF4B-810A-170D282F8CBF}"/>
    <dgm:cxn modelId="{B278FF15-D951-AE4A-BBAE-A552DC4C9E90}" type="presOf" srcId="{46300FC1-6A20-2C45-8E46-4A8F0C4B25B0}" destId="{D10EAFC3-446C-CA43-B5DC-48580E4C133F}" srcOrd="0" destOrd="0" presId="urn:microsoft.com/office/officeart/2005/8/layout/hList2"/>
    <dgm:cxn modelId="{68619619-5C42-E44C-A00A-DA1EDA423DE9}" srcId="{780AC4B3-26CF-124A-B683-DD565D6E76AB}" destId="{53CB5956-AF5A-9C4C-A3A6-AD2C72D1FB1F}" srcOrd="4" destOrd="0" parTransId="{27127221-A23B-784F-939F-8DC055FA559A}" sibTransId="{74FCADA2-459F-AD42-8C23-812FA8F7C23C}"/>
    <dgm:cxn modelId="{0FD5DE1A-AAE4-CA44-9BD1-98EA4875D321}" type="presOf" srcId="{B4FF5B1B-96FC-D048-B572-9820944FE2F8}" destId="{E9EC79CE-1456-934F-8970-F609D2AFA33E}" srcOrd="0" destOrd="5" presId="urn:microsoft.com/office/officeart/2005/8/layout/hList2"/>
    <dgm:cxn modelId="{5A36CE34-F12C-C146-BB46-174AFE63E6D1}" type="presOf" srcId="{38E81B90-9E5A-8447-B226-469A5A0C0C94}" destId="{F1EF3306-D83A-404E-A6C5-D24B15919730}" srcOrd="0" destOrd="2" presId="urn:microsoft.com/office/officeart/2005/8/layout/hList2"/>
    <dgm:cxn modelId="{A1CD0E39-B393-E448-B908-E9FE02F8F511}" type="presOf" srcId="{C96A53D3-95D6-C242-A994-E0DF741C46F6}" destId="{F1EF3306-D83A-404E-A6C5-D24B15919730}" srcOrd="0" destOrd="0" presId="urn:microsoft.com/office/officeart/2005/8/layout/hList2"/>
    <dgm:cxn modelId="{62FCC33E-846B-6C47-86FA-C381B49ED127}" srcId="{CDEF0DC7-42E5-AB4C-850D-ED86CAF6E5D2}" destId="{7BDDD2FB-40E3-8948-A9E5-78F6C7192537}" srcOrd="0" destOrd="0" parTransId="{DAC8901A-89E6-BA4F-9387-FABA50654B73}" sibTransId="{FFF13247-1701-FC44-A3D1-B3097EDE241B}"/>
    <dgm:cxn modelId="{154A2C3F-E3AE-3D49-BAD4-8F23450B2FFA}" type="presOf" srcId="{64AEF84F-16F2-924E-920C-ED4C29089D5E}" destId="{8C4A2305-EF64-854E-9EB6-DE818216E51A}" srcOrd="0" destOrd="3" presId="urn:microsoft.com/office/officeart/2005/8/layout/hList2"/>
    <dgm:cxn modelId="{1000BE40-EA4A-5845-B868-F42B7DC302BD}" srcId="{780AC4B3-26CF-124A-B683-DD565D6E76AB}" destId="{B4FF5B1B-96FC-D048-B572-9820944FE2F8}" srcOrd="5" destOrd="0" parTransId="{F3D13899-08BB-5C4A-A309-1CEE2E4A9194}" sibTransId="{BF7141AB-DCD4-7E4F-9183-B9555B30FAA4}"/>
    <dgm:cxn modelId="{C49DEB42-E6E2-6D43-A6F5-5181CAB5CDC4}" type="presOf" srcId="{7BDDD2FB-40E3-8948-A9E5-78F6C7192537}" destId="{554AFFCE-D3B8-D84E-B6B2-4455064C247E}" srcOrd="0" destOrd="0" presId="urn:microsoft.com/office/officeart/2005/8/layout/hList2"/>
    <dgm:cxn modelId="{40012949-BEC5-D448-81AD-0370289F06CC}" srcId="{46300FC1-6A20-2C45-8E46-4A8F0C4B25B0}" destId="{C96A53D3-95D6-C242-A994-E0DF741C46F6}" srcOrd="0" destOrd="0" parTransId="{AB2B4EB3-7F6C-2E4F-8049-EB6F11EFC108}" sibTransId="{07774E5E-8794-2F46-8FED-A3F0CDCF83C0}"/>
    <dgm:cxn modelId="{8E4B3956-54D8-A642-9740-6064D0D2A41F}" srcId="{780AC4B3-26CF-124A-B683-DD565D6E76AB}" destId="{AD8D2790-AE36-B342-B445-0096BD55D408}" srcOrd="1" destOrd="0" parTransId="{D4276AF7-C65C-EC42-8A34-584B3A2BC996}" sibTransId="{472EAA3B-53CD-2A45-A320-0690EBFC70D7}"/>
    <dgm:cxn modelId="{30979363-B5BF-BE43-A368-C08E4A500582}" srcId="{7BDDD2FB-40E3-8948-A9E5-78F6C7192537}" destId="{5BBED74E-18C5-C247-B566-8E03480B2508}" srcOrd="5" destOrd="0" parTransId="{E10A9D23-D54B-714F-B0A3-D64EB46F4C57}" sibTransId="{DC609BD0-A2E3-824B-BF80-4AF5DF351557}"/>
    <dgm:cxn modelId="{01EBFE6B-B93C-1946-9DF2-BFF12EFC6B79}" srcId="{CDEF0DC7-42E5-AB4C-850D-ED86CAF6E5D2}" destId="{780AC4B3-26CF-124A-B683-DD565D6E76AB}" srcOrd="2" destOrd="0" parTransId="{925CDFA1-11C6-684C-8110-68DE74899740}" sibTransId="{72998D58-FF7A-E14A-BB15-3E94F06928C5}"/>
    <dgm:cxn modelId="{E28AC975-9F8A-A543-9C32-0A5175B50D14}" type="presOf" srcId="{83A036A8-E6C3-9F4D-A10C-2D33BC4FA52E}" destId="{8C4A2305-EF64-854E-9EB6-DE818216E51A}" srcOrd="0" destOrd="2" presId="urn:microsoft.com/office/officeart/2005/8/layout/hList2"/>
    <dgm:cxn modelId="{41EDD378-6B58-EF4C-82ED-9C4B47071CEB}" type="presOf" srcId="{48B321C1-EC56-CA4D-A2D2-77018BBEC70D}" destId="{8C4A2305-EF64-854E-9EB6-DE818216E51A}" srcOrd="0" destOrd="1" presId="urn:microsoft.com/office/officeart/2005/8/layout/hList2"/>
    <dgm:cxn modelId="{C0E6347B-CE30-C047-9B74-CCB6C1BFF2A2}" type="presOf" srcId="{CDEF0DC7-42E5-AB4C-850D-ED86CAF6E5D2}" destId="{5763B9F1-4104-EC46-A18E-D1BC220BF0DD}" srcOrd="0" destOrd="0" presId="urn:microsoft.com/office/officeart/2005/8/layout/hList2"/>
    <dgm:cxn modelId="{06A3BB85-388A-734D-9FCD-6EAE02C14DCB}" srcId="{46300FC1-6A20-2C45-8E46-4A8F0C4B25B0}" destId="{38E81B90-9E5A-8447-B226-469A5A0C0C94}" srcOrd="2" destOrd="0" parTransId="{968F1863-C3D5-7A4A-9F0F-26704FBAFF64}" sibTransId="{B3EFBD94-B0D0-F047-8385-239EA4F19FC4}"/>
    <dgm:cxn modelId="{D1A06991-6610-8B47-AF84-56DDA2C38A5A}" type="presOf" srcId="{1C4AF448-2E59-9B44-BAC4-D97CC0F05C08}" destId="{E9EC79CE-1456-934F-8970-F609D2AFA33E}" srcOrd="0" destOrd="6" presId="urn:microsoft.com/office/officeart/2005/8/layout/hList2"/>
    <dgm:cxn modelId="{71C5D699-A7CA-7E48-BAB5-C5BB2A12BA77}" type="presOf" srcId="{393BF38E-F59F-614E-967E-18407DB9468C}" destId="{F1EF3306-D83A-404E-A6C5-D24B15919730}" srcOrd="0" destOrd="1" presId="urn:microsoft.com/office/officeart/2005/8/layout/hList2"/>
    <dgm:cxn modelId="{3FFBB89A-7325-3E4D-994A-85FF162AA5F6}" srcId="{46300FC1-6A20-2C45-8E46-4A8F0C4B25B0}" destId="{393BF38E-F59F-614E-967E-18407DB9468C}" srcOrd="1" destOrd="0" parTransId="{B313AA18-565B-5F4E-B06B-9910D96161C2}" sibTransId="{623402DF-77BC-2344-AAF5-032D705CA816}"/>
    <dgm:cxn modelId="{D7499E9E-53AC-8D42-B08C-A8556E092D4C}" type="presOf" srcId="{AD8D2790-AE36-B342-B445-0096BD55D408}" destId="{E9EC79CE-1456-934F-8970-F609D2AFA33E}" srcOrd="0" destOrd="1" presId="urn:microsoft.com/office/officeart/2005/8/layout/hList2"/>
    <dgm:cxn modelId="{F7C09AA1-2CE9-0648-AC8B-5C9D08E4078F}" srcId="{780AC4B3-26CF-124A-B683-DD565D6E76AB}" destId="{BAA01FB6-95B5-454F-8245-083932E8CB8F}" srcOrd="3" destOrd="0" parTransId="{8CF2195E-CBE3-5444-A7BC-33B4F3BA02B9}" sibTransId="{7CD90DE9-AA6B-B44B-9A4C-537CEE253A32}"/>
    <dgm:cxn modelId="{932767AE-F337-5E41-9620-C511DD6CC213}" srcId="{780AC4B3-26CF-124A-B683-DD565D6E76AB}" destId="{18E38905-C5C4-5643-94FC-1B11D00573D3}" srcOrd="0" destOrd="0" parTransId="{FEDD45BF-51EB-AE41-ABFF-0DC61F9C6C8F}" sibTransId="{8243BB4F-E24F-9840-A304-BA475FEA53E0}"/>
    <dgm:cxn modelId="{202F90B8-D837-9D43-8953-A0DC94B4A5A1}" type="presOf" srcId="{23CE671E-C635-1745-895D-28C22B017F9E}" destId="{E9EC79CE-1456-934F-8970-F609D2AFA33E}" srcOrd="0" destOrd="2" presId="urn:microsoft.com/office/officeart/2005/8/layout/hList2"/>
    <dgm:cxn modelId="{66E93EBF-469A-7D4D-96E8-6F168B4F5AF5}" type="presOf" srcId="{53CB5956-AF5A-9C4C-A3A6-AD2C72D1FB1F}" destId="{E9EC79CE-1456-934F-8970-F609D2AFA33E}" srcOrd="0" destOrd="4" presId="urn:microsoft.com/office/officeart/2005/8/layout/hList2"/>
    <dgm:cxn modelId="{92369AC8-DCE2-B342-B94D-B49354123274}" srcId="{7BDDD2FB-40E3-8948-A9E5-78F6C7192537}" destId="{83A036A8-E6C3-9F4D-A10C-2D33BC4FA52E}" srcOrd="2" destOrd="0" parTransId="{DB62E852-B7F7-CE4F-A844-1F3C3A7C707E}" sibTransId="{A95818ED-8D22-D04A-A876-2D4EF62D9816}"/>
    <dgm:cxn modelId="{83C846CB-4ABE-C84D-9E1B-8B49E0068BDA}" type="presOf" srcId="{C4AECB96-E2DD-AF4B-966A-EC73464E5EB5}" destId="{F1EF3306-D83A-404E-A6C5-D24B15919730}" srcOrd="0" destOrd="3" presId="urn:microsoft.com/office/officeart/2005/8/layout/hList2"/>
    <dgm:cxn modelId="{C76D04D7-98DD-C644-BD16-D731F03537B3}" srcId="{7BDDD2FB-40E3-8948-A9E5-78F6C7192537}" destId="{1055F880-4441-A24D-AB71-3232CDF3FB90}" srcOrd="4" destOrd="0" parTransId="{DF54586E-4C4D-9849-A25D-A03E01E3AF6C}" sibTransId="{BAF19B64-AF77-0A4A-8FEC-C8E13EC6ACE4}"/>
    <dgm:cxn modelId="{B12E56D9-8D75-4F4A-8B5A-1ECA150D420B}" type="presOf" srcId="{780AC4B3-26CF-124A-B683-DD565D6E76AB}" destId="{AF1A411F-DB93-A141-8BA0-F8FAF21AC420}" srcOrd="0" destOrd="0" presId="urn:microsoft.com/office/officeart/2005/8/layout/hList2"/>
    <dgm:cxn modelId="{6776D9DB-613B-6542-89E7-3031FF0BC93E}" srcId="{780AC4B3-26CF-124A-B683-DD565D6E76AB}" destId="{1C4AF448-2E59-9B44-BAC4-D97CC0F05C08}" srcOrd="6" destOrd="0" parTransId="{D4956504-1DA8-9343-99F2-E4103912E408}" sibTransId="{A77BE121-50BF-6846-A194-4745148DBEE0}"/>
    <dgm:cxn modelId="{D55CC3DD-1D9B-4C4F-8D40-B57FE65D5E98}" srcId="{7BDDD2FB-40E3-8948-A9E5-78F6C7192537}" destId="{96E983DD-FA46-1749-9069-FC83CB910B6D}" srcOrd="0" destOrd="0" parTransId="{26978E5B-AF18-3341-9EDA-83F604E89A19}" sibTransId="{D205DA4C-7F82-3C4B-B7C4-BD6A51A21353}"/>
    <dgm:cxn modelId="{E203C8DD-6D2F-6C45-942A-AECED531CBA7}" srcId="{CDEF0DC7-42E5-AB4C-850D-ED86CAF6E5D2}" destId="{46300FC1-6A20-2C45-8E46-4A8F0C4B25B0}" srcOrd="1" destOrd="0" parTransId="{1234D4E7-577F-524D-833B-D828F6CCA1E6}" sibTransId="{B2F61C62-E824-6847-9C50-6954EC0CCDB5}"/>
    <dgm:cxn modelId="{D75EF1EA-BF44-B541-BAF4-2DE224DA9CFC}" type="presOf" srcId="{96E983DD-FA46-1749-9069-FC83CB910B6D}" destId="{8C4A2305-EF64-854E-9EB6-DE818216E51A}" srcOrd="0" destOrd="0" presId="urn:microsoft.com/office/officeart/2005/8/layout/hList2"/>
    <dgm:cxn modelId="{E76C1FEF-54DF-CB43-B967-3EAF84AA5079}" srcId="{780AC4B3-26CF-124A-B683-DD565D6E76AB}" destId="{23CE671E-C635-1745-895D-28C22B017F9E}" srcOrd="2" destOrd="0" parTransId="{9F42529B-453E-D540-9DC5-284999EE45E8}" sibTransId="{579956DB-3F11-9C4D-804C-3F2E003CBD3E}"/>
    <dgm:cxn modelId="{A32B63FF-1D78-6F47-B336-097B508A6473}" type="presOf" srcId="{1055F880-4441-A24D-AB71-3232CDF3FB90}" destId="{8C4A2305-EF64-854E-9EB6-DE818216E51A}" srcOrd="0" destOrd="4" presId="urn:microsoft.com/office/officeart/2005/8/layout/hList2"/>
    <dgm:cxn modelId="{667A12CB-178D-A74F-995B-B8B08EF2B86E}" type="presParOf" srcId="{5763B9F1-4104-EC46-A18E-D1BC220BF0DD}" destId="{049A91BE-0916-724B-88C3-1FD22E920116}" srcOrd="0" destOrd="0" presId="urn:microsoft.com/office/officeart/2005/8/layout/hList2"/>
    <dgm:cxn modelId="{0A70503F-EE73-B14C-B30C-36E2BC9F9A40}" type="presParOf" srcId="{049A91BE-0916-724B-88C3-1FD22E920116}" destId="{7FA6BA0A-8B87-4F49-AE8A-F3E572EEA707}" srcOrd="0" destOrd="0" presId="urn:microsoft.com/office/officeart/2005/8/layout/hList2"/>
    <dgm:cxn modelId="{F8A725DB-CC13-D346-82FD-6340B8AE1A82}" type="presParOf" srcId="{049A91BE-0916-724B-88C3-1FD22E920116}" destId="{8C4A2305-EF64-854E-9EB6-DE818216E51A}" srcOrd="1" destOrd="0" presId="urn:microsoft.com/office/officeart/2005/8/layout/hList2"/>
    <dgm:cxn modelId="{E1B58ED1-C851-C84D-9241-3A02CE2F7DA8}" type="presParOf" srcId="{049A91BE-0916-724B-88C3-1FD22E920116}" destId="{554AFFCE-D3B8-D84E-B6B2-4455064C247E}" srcOrd="2" destOrd="0" presId="urn:microsoft.com/office/officeart/2005/8/layout/hList2"/>
    <dgm:cxn modelId="{3659C5DE-D42B-BB49-B858-1DE110B3F80C}" type="presParOf" srcId="{5763B9F1-4104-EC46-A18E-D1BC220BF0DD}" destId="{E0957528-C03F-AE49-A367-01D47C83BB73}" srcOrd="1" destOrd="0" presId="urn:microsoft.com/office/officeart/2005/8/layout/hList2"/>
    <dgm:cxn modelId="{60E6F08D-296B-1144-A98A-AE027C6A3E0B}" type="presParOf" srcId="{5763B9F1-4104-EC46-A18E-D1BC220BF0DD}" destId="{42E85941-4D11-8641-AC5F-71E177AAB54F}" srcOrd="2" destOrd="0" presId="urn:microsoft.com/office/officeart/2005/8/layout/hList2"/>
    <dgm:cxn modelId="{C91DE1B6-DBEC-C64D-896D-E879606BF0E1}" type="presParOf" srcId="{42E85941-4D11-8641-AC5F-71E177AAB54F}" destId="{1AF786B1-F886-DB49-8DCF-BC1EFA2BD8A9}" srcOrd="0" destOrd="0" presId="urn:microsoft.com/office/officeart/2005/8/layout/hList2"/>
    <dgm:cxn modelId="{EE5C83CB-B00A-4244-9C76-41207F154CCF}" type="presParOf" srcId="{42E85941-4D11-8641-AC5F-71E177AAB54F}" destId="{F1EF3306-D83A-404E-A6C5-D24B15919730}" srcOrd="1" destOrd="0" presId="urn:microsoft.com/office/officeart/2005/8/layout/hList2"/>
    <dgm:cxn modelId="{890E25BD-8068-CF45-8E5B-B7D50DA75003}" type="presParOf" srcId="{42E85941-4D11-8641-AC5F-71E177AAB54F}" destId="{D10EAFC3-446C-CA43-B5DC-48580E4C133F}" srcOrd="2" destOrd="0" presId="urn:microsoft.com/office/officeart/2005/8/layout/hList2"/>
    <dgm:cxn modelId="{6E838427-E327-9447-AB71-DF68729068E6}" type="presParOf" srcId="{5763B9F1-4104-EC46-A18E-D1BC220BF0DD}" destId="{9DB54768-7BDB-C44A-8D05-806B9DAA9B15}" srcOrd="3" destOrd="0" presId="urn:microsoft.com/office/officeart/2005/8/layout/hList2"/>
    <dgm:cxn modelId="{EAD55FC0-1EF4-2646-9E8A-05EBC0E31D2C}" type="presParOf" srcId="{5763B9F1-4104-EC46-A18E-D1BC220BF0DD}" destId="{1430F628-257F-384E-B9E7-747B28EF1011}" srcOrd="4" destOrd="0" presId="urn:microsoft.com/office/officeart/2005/8/layout/hList2"/>
    <dgm:cxn modelId="{BFBCCEFB-989C-6445-B08D-21BF62F7F70B}" type="presParOf" srcId="{1430F628-257F-384E-B9E7-747B28EF1011}" destId="{DB663F50-AD1B-AD43-A5D1-DF212A341403}" srcOrd="0" destOrd="0" presId="urn:microsoft.com/office/officeart/2005/8/layout/hList2"/>
    <dgm:cxn modelId="{1A61FF71-669C-AB41-BF87-7CF9D5EF7B59}" type="presParOf" srcId="{1430F628-257F-384E-B9E7-747B28EF1011}" destId="{E9EC79CE-1456-934F-8970-F609D2AFA33E}" srcOrd="1" destOrd="0" presId="urn:microsoft.com/office/officeart/2005/8/layout/hList2"/>
    <dgm:cxn modelId="{E259B4EB-9809-374A-96CD-F811311E7724}" type="presParOf" srcId="{1430F628-257F-384E-B9E7-747B28EF1011}" destId="{AF1A411F-DB93-A141-8BA0-F8FAF21AC42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F2B950-B4D8-D74C-9E52-E11A486F72BF}" type="doc">
      <dgm:prSet loTypeId="urn:microsoft.com/office/officeart/2005/8/layout/orgChart1" loCatId="" qsTypeId="urn:microsoft.com/office/officeart/2005/8/quickstyle/simple1" qsCatId="simple" csTypeId="urn:microsoft.com/office/officeart/2005/8/colors/accent2_1" csCatId="accent2" phldr="1"/>
      <dgm:spPr/>
      <dgm:t>
        <a:bodyPr/>
        <a:lstStyle/>
        <a:p>
          <a:endParaRPr lang="en-US"/>
        </a:p>
      </dgm:t>
    </dgm:pt>
    <dgm:pt modelId="{8A349962-2494-FA4E-B0AD-547A9056E054}">
      <dgm:prSet phldrT="[Text]" custT="1"/>
      <dgm:spPr/>
      <dgm:t>
        <a:bodyPr/>
        <a:lstStyle/>
        <a:p>
          <a:r>
            <a:rPr lang="en-US" sz="3200" b="1" dirty="0">
              <a:solidFill>
                <a:srgbClr val="C00000"/>
              </a:solidFill>
            </a:rPr>
            <a:t>First Line Therapy</a:t>
          </a:r>
          <a:endParaRPr lang="en-US" sz="3200" dirty="0">
            <a:solidFill>
              <a:srgbClr val="C00000"/>
            </a:solidFill>
          </a:endParaRPr>
        </a:p>
      </dgm:t>
    </dgm:pt>
    <dgm:pt modelId="{B0B77C42-685D-E54C-9763-3145FEB866E7}" type="parTrans" cxnId="{140BFC6B-FB04-3E43-9C38-FAD8F3CD4764}">
      <dgm:prSet/>
      <dgm:spPr/>
      <dgm:t>
        <a:bodyPr/>
        <a:lstStyle/>
        <a:p>
          <a:endParaRPr lang="en-US"/>
        </a:p>
      </dgm:t>
    </dgm:pt>
    <dgm:pt modelId="{D03660FA-E8B5-F44C-B256-7C68FE1E2931}" type="sibTrans" cxnId="{140BFC6B-FB04-3E43-9C38-FAD8F3CD4764}">
      <dgm:prSet/>
      <dgm:spPr/>
      <dgm:t>
        <a:bodyPr/>
        <a:lstStyle/>
        <a:p>
          <a:endParaRPr lang="en-US"/>
        </a:p>
      </dgm:t>
    </dgm:pt>
    <dgm:pt modelId="{C3F207E1-1DCA-AA4C-87EE-03FBE0A6FBC9}">
      <dgm:prSet phldrT="[Text]" custT="1"/>
      <dgm:spPr/>
      <dgm:t>
        <a:bodyPr/>
        <a:lstStyle/>
        <a:p>
          <a:pPr>
            <a:lnSpc>
              <a:spcPct val="150000"/>
            </a:lnSpc>
          </a:pPr>
          <a:r>
            <a:rPr lang="en-US" sz="1800" b="1" dirty="0"/>
            <a:t>Administration of </a:t>
          </a:r>
          <a:r>
            <a:rPr lang="en-US" sz="1800" b="1" dirty="0">
              <a:solidFill>
                <a:srgbClr val="1930A7"/>
              </a:solidFill>
            </a:rPr>
            <a:t>oral agents </a:t>
          </a:r>
          <a:r>
            <a:rPr lang="en-US" sz="1800" b="1" dirty="0"/>
            <a:t>for OI requires a baseline TVS on Day 2/3 to rule out any ovarian cyst</a:t>
          </a:r>
        </a:p>
      </dgm:t>
    </dgm:pt>
    <dgm:pt modelId="{C3EFEC8B-9297-0246-A958-90229E46A52D}" type="parTrans" cxnId="{5DC41E8F-0CC7-1C45-B715-0F23BB927CD4}">
      <dgm:prSet/>
      <dgm:spPr/>
      <dgm:t>
        <a:bodyPr/>
        <a:lstStyle/>
        <a:p>
          <a:endParaRPr lang="en-US"/>
        </a:p>
      </dgm:t>
    </dgm:pt>
    <dgm:pt modelId="{F4615173-4B0B-8B4C-AA6C-D180F2EAD7D0}" type="sibTrans" cxnId="{5DC41E8F-0CC7-1C45-B715-0F23BB927CD4}">
      <dgm:prSet/>
      <dgm:spPr/>
      <dgm:t>
        <a:bodyPr/>
        <a:lstStyle/>
        <a:p>
          <a:endParaRPr lang="en-US"/>
        </a:p>
      </dgm:t>
    </dgm:pt>
    <dgm:pt modelId="{3BECACE7-1DBD-204B-AE3E-0FDF8928B8ED}">
      <dgm:prSet phldrT="[Text]" custT="1"/>
      <dgm:spPr/>
      <dgm:t>
        <a:bodyPr/>
        <a:lstStyle/>
        <a:p>
          <a:pPr>
            <a:lnSpc>
              <a:spcPct val="150000"/>
            </a:lnSpc>
          </a:pPr>
          <a:r>
            <a:rPr lang="en-US" sz="1800" b="1" dirty="0">
              <a:solidFill>
                <a:srgbClr val="1930A7"/>
              </a:solidFill>
            </a:rPr>
            <a:t>Letrozole </a:t>
          </a:r>
          <a:r>
            <a:rPr lang="en-US" sz="1800" b="1" dirty="0"/>
            <a:t>should be considered as the first line therapy for OI in women with PCOS (2 RCTs)</a:t>
          </a:r>
        </a:p>
      </dgm:t>
    </dgm:pt>
    <dgm:pt modelId="{2329A657-26C7-5348-B926-0B23E084610A}" type="parTrans" cxnId="{98EA3B29-A56B-B942-A03D-5C541AB06025}">
      <dgm:prSet/>
      <dgm:spPr/>
      <dgm:t>
        <a:bodyPr/>
        <a:lstStyle/>
        <a:p>
          <a:endParaRPr lang="en-US"/>
        </a:p>
      </dgm:t>
    </dgm:pt>
    <dgm:pt modelId="{2ECDAD6A-6B9B-3743-8CF0-074E223E5C16}" type="sibTrans" cxnId="{98EA3B29-A56B-B942-A03D-5C541AB06025}">
      <dgm:prSet/>
      <dgm:spPr/>
      <dgm:t>
        <a:bodyPr/>
        <a:lstStyle/>
        <a:p>
          <a:endParaRPr lang="en-US"/>
        </a:p>
      </dgm:t>
    </dgm:pt>
    <dgm:pt modelId="{58E31151-12F2-BA44-B98D-A7464182C45D}">
      <dgm:prSet phldrT="[Text]" custT="1"/>
      <dgm:spPr/>
      <dgm:t>
        <a:bodyPr/>
        <a:lstStyle/>
        <a:p>
          <a:pPr>
            <a:lnSpc>
              <a:spcPct val="150000"/>
            </a:lnSpc>
          </a:pPr>
          <a:r>
            <a:rPr lang="en-US" sz="1800" b="1" dirty="0">
              <a:solidFill>
                <a:srgbClr val="1930A7"/>
              </a:solidFill>
            </a:rPr>
            <a:t>Clomiphene citrate </a:t>
          </a:r>
          <a:r>
            <a:rPr lang="en-US" sz="1800" b="1" dirty="0"/>
            <a:t>can be used in the does of 50/100 mg for OI in women with PCOS</a:t>
          </a:r>
        </a:p>
      </dgm:t>
    </dgm:pt>
    <dgm:pt modelId="{76B81EA1-00E3-EE4A-BC99-36BEA310960B}" type="parTrans" cxnId="{EAB54D00-4C20-5C4C-BDA3-81E9B9C6293D}">
      <dgm:prSet/>
      <dgm:spPr/>
      <dgm:t>
        <a:bodyPr/>
        <a:lstStyle/>
        <a:p>
          <a:endParaRPr lang="en-US"/>
        </a:p>
      </dgm:t>
    </dgm:pt>
    <dgm:pt modelId="{08311A29-E5F7-CA4B-A17C-5A2418E0AF3D}" type="sibTrans" cxnId="{EAB54D00-4C20-5C4C-BDA3-81E9B9C6293D}">
      <dgm:prSet/>
      <dgm:spPr/>
      <dgm:t>
        <a:bodyPr/>
        <a:lstStyle/>
        <a:p>
          <a:endParaRPr lang="en-US"/>
        </a:p>
      </dgm:t>
    </dgm:pt>
    <dgm:pt modelId="{3B7F2BC0-4A8D-474A-BDD1-66D2141C80EC}">
      <dgm:prSet phldrT="[Text]" custT="1"/>
      <dgm:spPr/>
      <dgm:t>
        <a:bodyPr/>
        <a:lstStyle/>
        <a:p>
          <a:pPr>
            <a:lnSpc>
              <a:spcPct val="150000"/>
            </a:lnSpc>
          </a:pPr>
          <a:r>
            <a:rPr lang="en-US" sz="1800" b="1" dirty="0"/>
            <a:t>The cycles need to be monitored by TVS to confirm adequate follicular response and endometrial growth.</a:t>
          </a:r>
        </a:p>
      </dgm:t>
    </dgm:pt>
    <dgm:pt modelId="{79ABA3BB-E6D9-0043-BEAC-E46164E83EE5}" type="parTrans" cxnId="{3B5E67BB-EF66-244F-B84A-B2CC0B785917}">
      <dgm:prSet/>
      <dgm:spPr/>
      <dgm:t>
        <a:bodyPr/>
        <a:lstStyle/>
        <a:p>
          <a:endParaRPr lang="en-US"/>
        </a:p>
      </dgm:t>
    </dgm:pt>
    <dgm:pt modelId="{BC485A8A-0CAC-6642-925F-32A79011AA93}" type="sibTrans" cxnId="{3B5E67BB-EF66-244F-B84A-B2CC0B785917}">
      <dgm:prSet/>
      <dgm:spPr/>
      <dgm:t>
        <a:bodyPr/>
        <a:lstStyle/>
        <a:p>
          <a:endParaRPr lang="en-US"/>
        </a:p>
      </dgm:t>
    </dgm:pt>
    <dgm:pt modelId="{51E3BA98-59B0-4E49-9D78-EEBEAA440724}" type="pres">
      <dgm:prSet presAssocID="{6BF2B950-B4D8-D74C-9E52-E11A486F72BF}" presName="hierChild1" presStyleCnt="0">
        <dgm:presLayoutVars>
          <dgm:orgChart val="1"/>
          <dgm:chPref val="1"/>
          <dgm:dir/>
          <dgm:animOne val="branch"/>
          <dgm:animLvl val="lvl"/>
          <dgm:resizeHandles/>
        </dgm:presLayoutVars>
      </dgm:prSet>
      <dgm:spPr/>
    </dgm:pt>
    <dgm:pt modelId="{7CD0633D-6B3D-0144-A0EA-EF19CA77F9AB}" type="pres">
      <dgm:prSet presAssocID="{8A349962-2494-FA4E-B0AD-547A9056E054}" presName="hierRoot1" presStyleCnt="0">
        <dgm:presLayoutVars>
          <dgm:hierBranch val="init"/>
        </dgm:presLayoutVars>
      </dgm:prSet>
      <dgm:spPr/>
    </dgm:pt>
    <dgm:pt modelId="{CB7A5E63-722A-3F4B-9E5B-6DF054273DDD}" type="pres">
      <dgm:prSet presAssocID="{8A349962-2494-FA4E-B0AD-547A9056E054}" presName="rootComposite1" presStyleCnt="0"/>
      <dgm:spPr/>
    </dgm:pt>
    <dgm:pt modelId="{208A291F-A4D3-9144-BE81-BDADC2B00EAB}" type="pres">
      <dgm:prSet presAssocID="{8A349962-2494-FA4E-B0AD-547A9056E054}" presName="rootText1" presStyleLbl="node0" presStyleIdx="0" presStyleCnt="1" custLinFactY="-62886" custLinFactNeighborX="9195" custLinFactNeighborY="-100000">
        <dgm:presLayoutVars>
          <dgm:chPref val="3"/>
        </dgm:presLayoutVars>
      </dgm:prSet>
      <dgm:spPr/>
    </dgm:pt>
    <dgm:pt modelId="{F987123A-FDA2-884F-9978-45811E46F074}" type="pres">
      <dgm:prSet presAssocID="{8A349962-2494-FA4E-B0AD-547A9056E054}" presName="rootConnector1" presStyleLbl="node1" presStyleIdx="0" presStyleCnt="0"/>
      <dgm:spPr/>
    </dgm:pt>
    <dgm:pt modelId="{4F011A52-8395-CF44-A8CF-859FFAA42950}" type="pres">
      <dgm:prSet presAssocID="{8A349962-2494-FA4E-B0AD-547A9056E054}" presName="hierChild2" presStyleCnt="0"/>
      <dgm:spPr/>
    </dgm:pt>
    <dgm:pt modelId="{B565CDC4-22B0-004C-875C-7360327BFB68}" type="pres">
      <dgm:prSet presAssocID="{C3EFEC8B-9297-0246-A958-90229E46A52D}" presName="Name37" presStyleLbl="parChTrans1D2" presStyleIdx="0" presStyleCnt="4"/>
      <dgm:spPr/>
    </dgm:pt>
    <dgm:pt modelId="{01DBB1E6-1802-3144-B2FB-C15BD19BF500}" type="pres">
      <dgm:prSet presAssocID="{C3F207E1-1DCA-AA4C-87EE-03FBE0A6FBC9}" presName="hierRoot2" presStyleCnt="0">
        <dgm:presLayoutVars>
          <dgm:hierBranch val="init"/>
        </dgm:presLayoutVars>
      </dgm:prSet>
      <dgm:spPr/>
    </dgm:pt>
    <dgm:pt modelId="{01A394F5-0C74-6640-8FAE-9136DB2DBB14}" type="pres">
      <dgm:prSet presAssocID="{C3F207E1-1DCA-AA4C-87EE-03FBE0A6FBC9}" presName="rootComposite" presStyleCnt="0"/>
      <dgm:spPr/>
    </dgm:pt>
    <dgm:pt modelId="{C855B7A8-3DFB-7149-A6D1-1CD38657A190}" type="pres">
      <dgm:prSet presAssocID="{C3F207E1-1DCA-AA4C-87EE-03FBE0A6FBC9}" presName="rootText" presStyleLbl="node2" presStyleIdx="0" presStyleCnt="4" custScaleY="216538">
        <dgm:presLayoutVars>
          <dgm:chPref val="3"/>
        </dgm:presLayoutVars>
      </dgm:prSet>
      <dgm:spPr/>
    </dgm:pt>
    <dgm:pt modelId="{25B93004-4CD2-B541-BDFC-23237C492A73}" type="pres">
      <dgm:prSet presAssocID="{C3F207E1-1DCA-AA4C-87EE-03FBE0A6FBC9}" presName="rootConnector" presStyleLbl="node2" presStyleIdx="0" presStyleCnt="4"/>
      <dgm:spPr/>
    </dgm:pt>
    <dgm:pt modelId="{F6DEF9EA-DD49-4B4F-BFC2-A2FC3CF964BF}" type="pres">
      <dgm:prSet presAssocID="{C3F207E1-1DCA-AA4C-87EE-03FBE0A6FBC9}" presName="hierChild4" presStyleCnt="0"/>
      <dgm:spPr/>
    </dgm:pt>
    <dgm:pt modelId="{9B649ED5-F02D-2849-B72A-A9941047E439}" type="pres">
      <dgm:prSet presAssocID="{C3F207E1-1DCA-AA4C-87EE-03FBE0A6FBC9}" presName="hierChild5" presStyleCnt="0"/>
      <dgm:spPr/>
    </dgm:pt>
    <dgm:pt modelId="{42A4BD94-01E5-7F42-B6CD-974F0BE9FE1B}" type="pres">
      <dgm:prSet presAssocID="{2329A657-26C7-5348-B926-0B23E084610A}" presName="Name37" presStyleLbl="parChTrans1D2" presStyleIdx="1" presStyleCnt="4"/>
      <dgm:spPr/>
    </dgm:pt>
    <dgm:pt modelId="{87B7BA2F-A536-7748-A231-2CCCD9B35AAF}" type="pres">
      <dgm:prSet presAssocID="{3BECACE7-1DBD-204B-AE3E-0FDF8928B8ED}" presName="hierRoot2" presStyleCnt="0">
        <dgm:presLayoutVars>
          <dgm:hierBranch val="init"/>
        </dgm:presLayoutVars>
      </dgm:prSet>
      <dgm:spPr/>
    </dgm:pt>
    <dgm:pt modelId="{A979CB2D-C0E9-8F4A-8B16-0973B0D68C31}" type="pres">
      <dgm:prSet presAssocID="{3BECACE7-1DBD-204B-AE3E-0FDF8928B8ED}" presName="rootComposite" presStyleCnt="0"/>
      <dgm:spPr/>
    </dgm:pt>
    <dgm:pt modelId="{2D14DF07-9393-844B-8B21-D1AAE60F2DD3}" type="pres">
      <dgm:prSet presAssocID="{3BECACE7-1DBD-204B-AE3E-0FDF8928B8ED}" presName="rootText" presStyleLbl="node2" presStyleIdx="1" presStyleCnt="4" custScaleY="216538">
        <dgm:presLayoutVars>
          <dgm:chPref val="3"/>
        </dgm:presLayoutVars>
      </dgm:prSet>
      <dgm:spPr/>
    </dgm:pt>
    <dgm:pt modelId="{146C8592-D9AD-2744-A2CE-E8C85A0753C1}" type="pres">
      <dgm:prSet presAssocID="{3BECACE7-1DBD-204B-AE3E-0FDF8928B8ED}" presName="rootConnector" presStyleLbl="node2" presStyleIdx="1" presStyleCnt="4"/>
      <dgm:spPr/>
    </dgm:pt>
    <dgm:pt modelId="{F3B531D9-E46B-4C41-8F78-16E1165A7679}" type="pres">
      <dgm:prSet presAssocID="{3BECACE7-1DBD-204B-AE3E-0FDF8928B8ED}" presName="hierChild4" presStyleCnt="0"/>
      <dgm:spPr/>
    </dgm:pt>
    <dgm:pt modelId="{EE207574-D93D-9249-BC58-18F1EED035B6}" type="pres">
      <dgm:prSet presAssocID="{3BECACE7-1DBD-204B-AE3E-0FDF8928B8ED}" presName="hierChild5" presStyleCnt="0"/>
      <dgm:spPr/>
    </dgm:pt>
    <dgm:pt modelId="{D3EB7AE9-E0FA-0049-8AB0-6F329207BA3F}" type="pres">
      <dgm:prSet presAssocID="{76B81EA1-00E3-EE4A-BC99-36BEA310960B}" presName="Name37" presStyleLbl="parChTrans1D2" presStyleIdx="2" presStyleCnt="4"/>
      <dgm:spPr/>
    </dgm:pt>
    <dgm:pt modelId="{2A3B6245-8575-3C42-B51B-89F9B68B4D4A}" type="pres">
      <dgm:prSet presAssocID="{58E31151-12F2-BA44-B98D-A7464182C45D}" presName="hierRoot2" presStyleCnt="0">
        <dgm:presLayoutVars>
          <dgm:hierBranch val="init"/>
        </dgm:presLayoutVars>
      </dgm:prSet>
      <dgm:spPr/>
    </dgm:pt>
    <dgm:pt modelId="{C7D88A97-254B-1D4E-BF15-547DEC67084F}" type="pres">
      <dgm:prSet presAssocID="{58E31151-12F2-BA44-B98D-A7464182C45D}" presName="rootComposite" presStyleCnt="0"/>
      <dgm:spPr/>
    </dgm:pt>
    <dgm:pt modelId="{3AB7FA0E-EFB4-A944-BEEB-E544697024D3}" type="pres">
      <dgm:prSet presAssocID="{58E31151-12F2-BA44-B98D-A7464182C45D}" presName="rootText" presStyleLbl="node2" presStyleIdx="2" presStyleCnt="4" custScaleY="216538">
        <dgm:presLayoutVars>
          <dgm:chPref val="3"/>
        </dgm:presLayoutVars>
      </dgm:prSet>
      <dgm:spPr/>
    </dgm:pt>
    <dgm:pt modelId="{0A6BD13C-5185-6C49-B5C5-87489E66817F}" type="pres">
      <dgm:prSet presAssocID="{58E31151-12F2-BA44-B98D-A7464182C45D}" presName="rootConnector" presStyleLbl="node2" presStyleIdx="2" presStyleCnt="4"/>
      <dgm:spPr/>
    </dgm:pt>
    <dgm:pt modelId="{E11CC4F2-FE22-5B4D-B67A-809726E86CC4}" type="pres">
      <dgm:prSet presAssocID="{58E31151-12F2-BA44-B98D-A7464182C45D}" presName="hierChild4" presStyleCnt="0"/>
      <dgm:spPr/>
    </dgm:pt>
    <dgm:pt modelId="{CF6689BC-DE3F-BA4F-B1BB-90E9D61DD41F}" type="pres">
      <dgm:prSet presAssocID="{58E31151-12F2-BA44-B98D-A7464182C45D}" presName="hierChild5" presStyleCnt="0"/>
      <dgm:spPr/>
    </dgm:pt>
    <dgm:pt modelId="{2F808B7D-B74C-C840-A662-060B490EA0E5}" type="pres">
      <dgm:prSet presAssocID="{79ABA3BB-E6D9-0043-BEAC-E46164E83EE5}" presName="Name37" presStyleLbl="parChTrans1D2" presStyleIdx="3" presStyleCnt="4"/>
      <dgm:spPr/>
    </dgm:pt>
    <dgm:pt modelId="{3CE4BD3F-1F8A-F74C-9473-417E578B4EF8}" type="pres">
      <dgm:prSet presAssocID="{3B7F2BC0-4A8D-474A-BDD1-66D2141C80EC}" presName="hierRoot2" presStyleCnt="0">
        <dgm:presLayoutVars>
          <dgm:hierBranch val="init"/>
        </dgm:presLayoutVars>
      </dgm:prSet>
      <dgm:spPr/>
    </dgm:pt>
    <dgm:pt modelId="{59D785B3-6F8A-0B4C-84A8-1326F84AA59E}" type="pres">
      <dgm:prSet presAssocID="{3B7F2BC0-4A8D-474A-BDD1-66D2141C80EC}" presName="rootComposite" presStyleCnt="0"/>
      <dgm:spPr/>
    </dgm:pt>
    <dgm:pt modelId="{28E7C98B-D314-F140-B90A-F332AA0F3385}" type="pres">
      <dgm:prSet presAssocID="{3B7F2BC0-4A8D-474A-BDD1-66D2141C80EC}" presName="rootText" presStyleLbl="node2" presStyleIdx="3" presStyleCnt="4" custScaleY="216538">
        <dgm:presLayoutVars>
          <dgm:chPref val="3"/>
        </dgm:presLayoutVars>
      </dgm:prSet>
      <dgm:spPr/>
    </dgm:pt>
    <dgm:pt modelId="{362244D6-FDF6-AE4E-B96A-0E22D0431659}" type="pres">
      <dgm:prSet presAssocID="{3B7F2BC0-4A8D-474A-BDD1-66D2141C80EC}" presName="rootConnector" presStyleLbl="node2" presStyleIdx="3" presStyleCnt="4"/>
      <dgm:spPr/>
    </dgm:pt>
    <dgm:pt modelId="{5B980C66-5356-824E-9160-94DF8EF73FC2}" type="pres">
      <dgm:prSet presAssocID="{3B7F2BC0-4A8D-474A-BDD1-66D2141C80EC}" presName="hierChild4" presStyleCnt="0"/>
      <dgm:spPr/>
    </dgm:pt>
    <dgm:pt modelId="{5383C3E4-97BA-E247-AD4A-29F94E2EA253}" type="pres">
      <dgm:prSet presAssocID="{3B7F2BC0-4A8D-474A-BDD1-66D2141C80EC}" presName="hierChild5" presStyleCnt="0"/>
      <dgm:spPr/>
    </dgm:pt>
    <dgm:pt modelId="{B5DB528D-0BA6-D24D-9AE3-CD6B866B0035}" type="pres">
      <dgm:prSet presAssocID="{8A349962-2494-FA4E-B0AD-547A9056E054}" presName="hierChild3" presStyleCnt="0"/>
      <dgm:spPr/>
    </dgm:pt>
  </dgm:ptLst>
  <dgm:cxnLst>
    <dgm:cxn modelId="{EAB54D00-4C20-5C4C-BDA3-81E9B9C6293D}" srcId="{8A349962-2494-FA4E-B0AD-547A9056E054}" destId="{58E31151-12F2-BA44-B98D-A7464182C45D}" srcOrd="2" destOrd="0" parTransId="{76B81EA1-00E3-EE4A-BC99-36BEA310960B}" sibTransId="{08311A29-E5F7-CA4B-A17C-5A2418E0AF3D}"/>
    <dgm:cxn modelId="{2E3C1E0A-CCCB-4D42-A1E9-7B372576F9D0}" type="presOf" srcId="{3B7F2BC0-4A8D-474A-BDD1-66D2141C80EC}" destId="{28E7C98B-D314-F140-B90A-F332AA0F3385}" srcOrd="0" destOrd="0" presId="urn:microsoft.com/office/officeart/2005/8/layout/orgChart1"/>
    <dgm:cxn modelId="{98EA3B29-A56B-B942-A03D-5C541AB06025}" srcId="{8A349962-2494-FA4E-B0AD-547A9056E054}" destId="{3BECACE7-1DBD-204B-AE3E-0FDF8928B8ED}" srcOrd="1" destOrd="0" parTransId="{2329A657-26C7-5348-B926-0B23E084610A}" sibTransId="{2ECDAD6A-6B9B-3743-8CF0-074E223E5C16}"/>
    <dgm:cxn modelId="{E9D02731-6C5E-7142-A1A5-55CD0B9CD1E8}" type="presOf" srcId="{58E31151-12F2-BA44-B98D-A7464182C45D}" destId="{0A6BD13C-5185-6C49-B5C5-87489E66817F}" srcOrd="1" destOrd="0" presId="urn:microsoft.com/office/officeart/2005/8/layout/orgChart1"/>
    <dgm:cxn modelId="{C7FC1B37-AE52-9242-ACE7-B7F445BD9465}" type="presOf" srcId="{8A349962-2494-FA4E-B0AD-547A9056E054}" destId="{208A291F-A4D3-9144-BE81-BDADC2B00EAB}" srcOrd="0" destOrd="0" presId="urn:microsoft.com/office/officeart/2005/8/layout/orgChart1"/>
    <dgm:cxn modelId="{9D27E246-9D22-A848-9648-D935983F4B48}" type="presOf" srcId="{58E31151-12F2-BA44-B98D-A7464182C45D}" destId="{3AB7FA0E-EFB4-A944-BEEB-E544697024D3}" srcOrd="0" destOrd="0" presId="urn:microsoft.com/office/officeart/2005/8/layout/orgChart1"/>
    <dgm:cxn modelId="{EA136652-98A3-A74E-B72D-0C3B245376B1}" type="presOf" srcId="{79ABA3BB-E6D9-0043-BEAC-E46164E83EE5}" destId="{2F808B7D-B74C-C840-A662-060B490EA0E5}" srcOrd="0" destOrd="0" presId="urn:microsoft.com/office/officeart/2005/8/layout/orgChart1"/>
    <dgm:cxn modelId="{90D1C869-7508-8442-93F7-E2C6FA112A7F}" type="presOf" srcId="{C3F207E1-1DCA-AA4C-87EE-03FBE0A6FBC9}" destId="{C855B7A8-3DFB-7149-A6D1-1CD38657A190}" srcOrd="0" destOrd="0" presId="urn:microsoft.com/office/officeart/2005/8/layout/orgChart1"/>
    <dgm:cxn modelId="{140BFC6B-FB04-3E43-9C38-FAD8F3CD4764}" srcId="{6BF2B950-B4D8-D74C-9E52-E11A486F72BF}" destId="{8A349962-2494-FA4E-B0AD-547A9056E054}" srcOrd="0" destOrd="0" parTransId="{B0B77C42-685D-E54C-9763-3145FEB866E7}" sibTransId="{D03660FA-E8B5-F44C-B256-7C68FE1E2931}"/>
    <dgm:cxn modelId="{1513D98C-849E-CE43-9E12-B78C8918F0B9}" type="presOf" srcId="{C3F207E1-1DCA-AA4C-87EE-03FBE0A6FBC9}" destId="{25B93004-4CD2-B541-BDFC-23237C492A73}" srcOrd="1" destOrd="0" presId="urn:microsoft.com/office/officeart/2005/8/layout/orgChart1"/>
    <dgm:cxn modelId="{5DC41E8F-0CC7-1C45-B715-0F23BB927CD4}" srcId="{8A349962-2494-FA4E-B0AD-547A9056E054}" destId="{C3F207E1-1DCA-AA4C-87EE-03FBE0A6FBC9}" srcOrd="0" destOrd="0" parTransId="{C3EFEC8B-9297-0246-A958-90229E46A52D}" sibTransId="{F4615173-4B0B-8B4C-AA6C-D180F2EAD7D0}"/>
    <dgm:cxn modelId="{B13E5591-2437-6B48-8EF8-F4FD4F994778}" type="presOf" srcId="{C3EFEC8B-9297-0246-A958-90229E46A52D}" destId="{B565CDC4-22B0-004C-875C-7360327BFB68}" srcOrd="0" destOrd="0" presId="urn:microsoft.com/office/officeart/2005/8/layout/orgChart1"/>
    <dgm:cxn modelId="{C161249E-0BBB-8B46-8840-DA4FFBFC4B29}" type="presOf" srcId="{76B81EA1-00E3-EE4A-BC99-36BEA310960B}" destId="{D3EB7AE9-E0FA-0049-8AB0-6F329207BA3F}" srcOrd="0" destOrd="0" presId="urn:microsoft.com/office/officeart/2005/8/layout/orgChart1"/>
    <dgm:cxn modelId="{1A112DAD-EA96-7D41-BE14-122539B7B60C}" type="presOf" srcId="{3BECACE7-1DBD-204B-AE3E-0FDF8928B8ED}" destId="{146C8592-D9AD-2744-A2CE-E8C85A0753C1}" srcOrd="1" destOrd="0" presId="urn:microsoft.com/office/officeart/2005/8/layout/orgChart1"/>
    <dgm:cxn modelId="{A75E2AB1-EE09-BC48-B98B-2812C9A974B7}" type="presOf" srcId="{3B7F2BC0-4A8D-474A-BDD1-66D2141C80EC}" destId="{362244D6-FDF6-AE4E-B96A-0E22D0431659}" srcOrd="1" destOrd="0" presId="urn:microsoft.com/office/officeart/2005/8/layout/orgChart1"/>
    <dgm:cxn modelId="{3B5E67BB-EF66-244F-B84A-B2CC0B785917}" srcId="{8A349962-2494-FA4E-B0AD-547A9056E054}" destId="{3B7F2BC0-4A8D-474A-BDD1-66D2141C80EC}" srcOrd="3" destOrd="0" parTransId="{79ABA3BB-E6D9-0043-BEAC-E46164E83EE5}" sibTransId="{BC485A8A-0CAC-6642-925F-32A79011AA93}"/>
    <dgm:cxn modelId="{026EA2CD-0BE3-A84A-8A67-FF635DCE5C94}" type="presOf" srcId="{6BF2B950-B4D8-D74C-9E52-E11A486F72BF}" destId="{51E3BA98-59B0-4E49-9D78-EEBEAA440724}" srcOrd="0" destOrd="0" presId="urn:microsoft.com/office/officeart/2005/8/layout/orgChart1"/>
    <dgm:cxn modelId="{100466DC-FBF4-DB4E-A178-5EF2E0C35FD5}" type="presOf" srcId="{3BECACE7-1DBD-204B-AE3E-0FDF8928B8ED}" destId="{2D14DF07-9393-844B-8B21-D1AAE60F2DD3}" srcOrd="0" destOrd="0" presId="urn:microsoft.com/office/officeart/2005/8/layout/orgChart1"/>
    <dgm:cxn modelId="{28E181E0-0C27-AB41-AADE-C192152F5393}" type="presOf" srcId="{8A349962-2494-FA4E-B0AD-547A9056E054}" destId="{F987123A-FDA2-884F-9978-45811E46F074}" srcOrd="1" destOrd="0" presId="urn:microsoft.com/office/officeart/2005/8/layout/orgChart1"/>
    <dgm:cxn modelId="{188709E8-6B9F-2F45-B8C8-2196C1813ADE}" type="presOf" srcId="{2329A657-26C7-5348-B926-0B23E084610A}" destId="{42A4BD94-01E5-7F42-B6CD-974F0BE9FE1B}" srcOrd="0" destOrd="0" presId="urn:microsoft.com/office/officeart/2005/8/layout/orgChart1"/>
    <dgm:cxn modelId="{E44DFD58-1149-6649-AB79-F9CAF8169D33}" type="presParOf" srcId="{51E3BA98-59B0-4E49-9D78-EEBEAA440724}" destId="{7CD0633D-6B3D-0144-A0EA-EF19CA77F9AB}" srcOrd="0" destOrd="0" presId="urn:microsoft.com/office/officeart/2005/8/layout/orgChart1"/>
    <dgm:cxn modelId="{13F36C10-4494-2343-AC86-43589CB22D93}" type="presParOf" srcId="{7CD0633D-6B3D-0144-A0EA-EF19CA77F9AB}" destId="{CB7A5E63-722A-3F4B-9E5B-6DF054273DDD}" srcOrd="0" destOrd="0" presId="urn:microsoft.com/office/officeart/2005/8/layout/orgChart1"/>
    <dgm:cxn modelId="{F812FA3E-F5C0-8F41-951D-AD817C9E8DE5}" type="presParOf" srcId="{CB7A5E63-722A-3F4B-9E5B-6DF054273DDD}" destId="{208A291F-A4D3-9144-BE81-BDADC2B00EAB}" srcOrd="0" destOrd="0" presId="urn:microsoft.com/office/officeart/2005/8/layout/orgChart1"/>
    <dgm:cxn modelId="{3648D1C0-E49F-F94A-8C5F-DD243206F0B5}" type="presParOf" srcId="{CB7A5E63-722A-3F4B-9E5B-6DF054273DDD}" destId="{F987123A-FDA2-884F-9978-45811E46F074}" srcOrd="1" destOrd="0" presId="urn:microsoft.com/office/officeart/2005/8/layout/orgChart1"/>
    <dgm:cxn modelId="{2D21ECA0-BDC1-664C-97EB-D4716C9B888C}" type="presParOf" srcId="{7CD0633D-6B3D-0144-A0EA-EF19CA77F9AB}" destId="{4F011A52-8395-CF44-A8CF-859FFAA42950}" srcOrd="1" destOrd="0" presId="urn:microsoft.com/office/officeart/2005/8/layout/orgChart1"/>
    <dgm:cxn modelId="{45202BFC-8237-6E48-A894-04A52CE595BA}" type="presParOf" srcId="{4F011A52-8395-CF44-A8CF-859FFAA42950}" destId="{B565CDC4-22B0-004C-875C-7360327BFB68}" srcOrd="0" destOrd="0" presId="urn:microsoft.com/office/officeart/2005/8/layout/orgChart1"/>
    <dgm:cxn modelId="{DA0418D0-0D3E-EE4C-AFB8-B23A79EF61E6}" type="presParOf" srcId="{4F011A52-8395-CF44-A8CF-859FFAA42950}" destId="{01DBB1E6-1802-3144-B2FB-C15BD19BF500}" srcOrd="1" destOrd="0" presId="urn:microsoft.com/office/officeart/2005/8/layout/orgChart1"/>
    <dgm:cxn modelId="{7338346A-F72E-5F45-8E69-4BEA7467BDD4}" type="presParOf" srcId="{01DBB1E6-1802-3144-B2FB-C15BD19BF500}" destId="{01A394F5-0C74-6640-8FAE-9136DB2DBB14}" srcOrd="0" destOrd="0" presId="urn:microsoft.com/office/officeart/2005/8/layout/orgChart1"/>
    <dgm:cxn modelId="{A8A30FD0-FFAA-094D-8B70-E0A633BDC650}" type="presParOf" srcId="{01A394F5-0C74-6640-8FAE-9136DB2DBB14}" destId="{C855B7A8-3DFB-7149-A6D1-1CD38657A190}" srcOrd="0" destOrd="0" presId="urn:microsoft.com/office/officeart/2005/8/layout/orgChart1"/>
    <dgm:cxn modelId="{EFAD7B41-7D51-364F-AFEF-151DAAFCB7F6}" type="presParOf" srcId="{01A394F5-0C74-6640-8FAE-9136DB2DBB14}" destId="{25B93004-4CD2-B541-BDFC-23237C492A73}" srcOrd="1" destOrd="0" presId="urn:microsoft.com/office/officeart/2005/8/layout/orgChart1"/>
    <dgm:cxn modelId="{04AE9A2D-7140-674F-8A59-62D4C925E4E7}" type="presParOf" srcId="{01DBB1E6-1802-3144-B2FB-C15BD19BF500}" destId="{F6DEF9EA-DD49-4B4F-BFC2-A2FC3CF964BF}" srcOrd="1" destOrd="0" presId="urn:microsoft.com/office/officeart/2005/8/layout/orgChart1"/>
    <dgm:cxn modelId="{2D093907-D149-394A-A40E-FD31D275B608}" type="presParOf" srcId="{01DBB1E6-1802-3144-B2FB-C15BD19BF500}" destId="{9B649ED5-F02D-2849-B72A-A9941047E439}" srcOrd="2" destOrd="0" presId="urn:microsoft.com/office/officeart/2005/8/layout/orgChart1"/>
    <dgm:cxn modelId="{454C11E9-CC42-9D42-9040-4F6FFCC0BCB2}" type="presParOf" srcId="{4F011A52-8395-CF44-A8CF-859FFAA42950}" destId="{42A4BD94-01E5-7F42-B6CD-974F0BE9FE1B}" srcOrd="2" destOrd="0" presId="urn:microsoft.com/office/officeart/2005/8/layout/orgChart1"/>
    <dgm:cxn modelId="{CB6B6D5B-7929-E34C-BCB1-3C4810105BD4}" type="presParOf" srcId="{4F011A52-8395-CF44-A8CF-859FFAA42950}" destId="{87B7BA2F-A536-7748-A231-2CCCD9B35AAF}" srcOrd="3" destOrd="0" presId="urn:microsoft.com/office/officeart/2005/8/layout/orgChart1"/>
    <dgm:cxn modelId="{1562927F-D7F2-C041-9BD0-E6099B6E3140}" type="presParOf" srcId="{87B7BA2F-A536-7748-A231-2CCCD9B35AAF}" destId="{A979CB2D-C0E9-8F4A-8B16-0973B0D68C31}" srcOrd="0" destOrd="0" presId="urn:microsoft.com/office/officeart/2005/8/layout/orgChart1"/>
    <dgm:cxn modelId="{A68BD360-7F48-7743-A561-0A8D122F5789}" type="presParOf" srcId="{A979CB2D-C0E9-8F4A-8B16-0973B0D68C31}" destId="{2D14DF07-9393-844B-8B21-D1AAE60F2DD3}" srcOrd="0" destOrd="0" presId="urn:microsoft.com/office/officeart/2005/8/layout/orgChart1"/>
    <dgm:cxn modelId="{D1499D5A-2840-CE4C-A7CA-802772AD5A8F}" type="presParOf" srcId="{A979CB2D-C0E9-8F4A-8B16-0973B0D68C31}" destId="{146C8592-D9AD-2744-A2CE-E8C85A0753C1}" srcOrd="1" destOrd="0" presId="urn:microsoft.com/office/officeart/2005/8/layout/orgChart1"/>
    <dgm:cxn modelId="{7C2B94C6-8172-674F-9965-5219BD34CD6E}" type="presParOf" srcId="{87B7BA2F-A536-7748-A231-2CCCD9B35AAF}" destId="{F3B531D9-E46B-4C41-8F78-16E1165A7679}" srcOrd="1" destOrd="0" presId="urn:microsoft.com/office/officeart/2005/8/layout/orgChart1"/>
    <dgm:cxn modelId="{D5AC2A6E-B342-FC4C-87CC-6F48FCC0F396}" type="presParOf" srcId="{87B7BA2F-A536-7748-A231-2CCCD9B35AAF}" destId="{EE207574-D93D-9249-BC58-18F1EED035B6}" srcOrd="2" destOrd="0" presId="urn:microsoft.com/office/officeart/2005/8/layout/orgChart1"/>
    <dgm:cxn modelId="{26F6AB52-A343-714F-8CAD-491E20D97A12}" type="presParOf" srcId="{4F011A52-8395-CF44-A8CF-859FFAA42950}" destId="{D3EB7AE9-E0FA-0049-8AB0-6F329207BA3F}" srcOrd="4" destOrd="0" presId="urn:microsoft.com/office/officeart/2005/8/layout/orgChart1"/>
    <dgm:cxn modelId="{9D30DA2E-8C33-EB46-A171-CC81901A6158}" type="presParOf" srcId="{4F011A52-8395-CF44-A8CF-859FFAA42950}" destId="{2A3B6245-8575-3C42-B51B-89F9B68B4D4A}" srcOrd="5" destOrd="0" presId="urn:microsoft.com/office/officeart/2005/8/layout/orgChart1"/>
    <dgm:cxn modelId="{4B595648-0DE3-E14E-8887-9AD6A577DB7F}" type="presParOf" srcId="{2A3B6245-8575-3C42-B51B-89F9B68B4D4A}" destId="{C7D88A97-254B-1D4E-BF15-547DEC67084F}" srcOrd="0" destOrd="0" presId="urn:microsoft.com/office/officeart/2005/8/layout/orgChart1"/>
    <dgm:cxn modelId="{9C21DA7E-38C5-9B44-8E59-E7DC74BA0843}" type="presParOf" srcId="{C7D88A97-254B-1D4E-BF15-547DEC67084F}" destId="{3AB7FA0E-EFB4-A944-BEEB-E544697024D3}" srcOrd="0" destOrd="0" presId="urn:microsoft.com/office/officeart/2005/8/layout/orgChart1"/>
    <dgm:cxn modelId="{14881439-29F5-8444-B606-9E171A0409B3}" type="presParOf" srcId="{C7D88A97-254B-1D4E-BF15-547DEC67084F}" destId="{0A6BD13C-5185-6C49-B5C5-87489E66817F}" srcOrd="1" destOrd="0" presId="urn:microsoft.com/office/officeart/2005/8/layout/orgChart1"/>
    <dgm:cxn modelId="{39EE7326-4855-784F-88FB-A1BC574CB75E}" type="presParOf" srcId="{2A3B6245-8575-3C42-B51B-89F9B68B4D4A}" destId="{E11CC4F2-FE22-5B4D-B67A-809726E86CC4}" srcOrd="1" destOrd="0" presId="urn:microsoft.com/office/officeart/2005/8/layout/orgChart1"/>
    <dgm:cxn modelId="{B860DD8A-C7C1-3542-8B37-8A64AE6ED62D}" type="presParOf" srcId="{2A3B6245-8575-3C42-B51B-89F9B68B4D4A}" destId="{CF6689BC-DE3F-BA4F-B1BB-90E9D61DD41F}" srcOrd="2" destOrd="0" presId="urn:microsoft.com/office/officeart/2005/8/layout/orgChart1"/>
    <dgm:cxn modelId="{5045EE0F-8A7A-9B46-ACE2-CD2F858A3E1A}" type="presParOf" srcId="{4F011A52-8395-CF44-A8CF-859FFAA42950}" destId="{2F808B7D-B74C-C840-A662-060B490EA0E5}" srcOrd="6" destOrd="0" presId="urn:microsoft.com/office/officeart/2005/8/layout/orgChart1"/>
    <dgm:cxn modelId="{7A2DCBDF-DD90-4E4B-9F08-710BF1377787}" type="presParOf" srcId="{4F011A52-8395-CF44-A8CF-859FFAA42950}" destId="{3CE4BD3F-1F8A-F74C-9473-417E578B4EF8}" srcOrd="7" destOrd="0" presId="urn:microsoft.com/office/officeart/2005/8/layout/orgChart1"/>
    <dgm:cxn modelId="{2866664B-F961-D648-96D4-12F45DC66C96}" type="presParOf" srcId="{3CE4BD3F-1F8A-F74C-9473-417E578B4EF8}" destId="{59D785B3-6F8A-0B4C-84A8-1326F84AA59E}" srcOrd="0" destOrd="0" presId="urn:microsoft.com/office/officeart/2005/8/layout/orgChart1"/>
    <dgm:cxn modelId="{DFC833B5-FB3F-BF4B-9D24-DDFA10DF26B0}" type="presParOf" srcId="{59D785B3-6F8A-0B4C-84A8-1326F84AA59E}" destId="{28E7C98B-D314-F140-B90A-F332AA0F3385}" srcOrd="0" destOrd="0" presId="urn:microsoft.com/office/officeart/2005/8/layout/orgChart1"/>
    <dgm:cxn modelId="{9FF23929-E861-B748-975A-B99960EEA89E}" type="presParOf" srcId="{59D785B3-6F8A-0B4C-84A8-1326F84AA59E}" destId="{362244D6-FDF6-AE4E-B96A-0E22D0431659}" srcOrd="1" destOrd="0" presId="urn:microsoft.com/office/officeart/2005/8/layout/orgChart1"/>
    <dgm:cxn modelId="{19646197-5002-7F4A-9CD9-DBBE76A8B9D4}" type="presParOf" srcId="{3CE4BD3F-1F8A-F74C-9473-417E578B4EF8}" destId="{5B980C66-5356-824E-9160-94DF8EF73FC2}" srcOrd="1" destOrd="0" presId="urn:microsoft.com/office/officeart/2005/8/layout/orgChart1"/>
    <dgm:cxn modelId="{13EF4BAF-7F49-7343-BDFA-1DE55DEE6131}" type="presParOf" srcId="{3CE4BD3F-1F8A-F74C-9473-417E578B4EF8}" destId="{5383C3E4-97BA-E247-AD4A-29F94E2EA253}" srcOrd="2" destOrd="0" presId="urn:microsoft.com/office/officeart/2005/8/layout/orgChart1"/>
    <dgm:cxn modelId="{56492FE4-D8D8-6647-811F-5CDAC382D3E1}" type="presParOf" srcId="{7CD0633D-6B3D-0144-A0EA-EF19CA77F9AB}" destId="{B5DB528D-0BA6-D24D-9AE3-CD6B866B003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38482D-A799-4E4A-B9B9-E01A5301F072}" type="doc">
      <dgm:prSet loTypeId="urn:microsoft.com/office/officeart/2005/8/layout/default" loCatId="" qsTypeId="urn:microsoft.com/office/officeart/2005/8/quickstyle/simple1" qsCatId="simple" csTypeId="urn:microsoft.com/office/officeart/2005/8/colors/accent2_1" csCatId="accent2" phldr="1"/>
      <dgm:spPr/>
      <dgm:t>
        <a:bodyPr/>
        <a:lstStyle/>
        <a:p>
          <a:endParaRPr lang="en-US"/>
        </a:p>
      </dgm:t>
    </dgm:pt>
    <dgm:pt modelId="{5473EA80-3222-CF41-BCA8-3FA7CC3D7451}">
      <dgm:prSet phldrT="[Text]" custT="1"/>
      <dgm:spPr/>
      <dgm:t>
        <a:bodyPr/>
        <a:lstStyle/>
        <a:p>
          <a:pPr>
            <a:lnSpc>
              <a:spcPct val="150000"/>
            </a:lnSpc>
          </a:pPr>
          <a:r>
            <a:rPr lang="en-US" sz="2000" b="1" dirty="0">
              <a:solidFill>
                <a:srgbClr val="1930A7"/>
              </a:solidFill>
            </a:rPr>
            <a:t>Metformin: </a:t>
          </a:r>
        </a:p>
        <a:p>
          <a:pPr>
            <a:lnSpc>
              <a:spcPct val="150000"/>
            </a:lnSpc>
          </a:pPr>
          <a:r>
            <a:rPr lang="en-US" sz="2000" b="1" dirty="0"/>
            <a:t>recommended daily dose is 850mg twice a day</a:t>
          </a:r>
        </a:p>
        <a:p>
          <a:pPr>
            <a:lnSpc>
              <a:spcPct val="150000"/>
            </a:lnSpc>
          </a:pPr>
          <a:r>
            <a:rPr lang="en-US" sz="2000" b="1" dirty="0"/>
            <a:t>Should not be used alone for OI. Improves ovulation rate when used in conjunction with CC</a:t>
          </a:r>
        </a:p>
      </dgm:t>
    </dgm:pt>
    <dgm:pt modelId="{40C3B605-5780-2D4D-9E4E-DF4E5F735D51}" type="parTrans" cxnId="{EA7F921D-CAFD-EF49-A24E-D5799B0EAF45}">
      <dgm:prSet/>
      <dgm:spPr/>
      <dgm:t>
        <a:bodyPr/>
        <a:lstStyle/>
        <a:p>
          <a:endParaRPr lang="en-US"/>
        </a:p>
      </dgm:t>
    </dgm:pt>
    <dgm:pt modelId="{164CA0B8-2BB3-9A47-BFDD-A0B90CA5C9DA}" type="sibTrans" cxnId="{EA7F921D-CAFD-EF49-A24E-D5799B0EAF45}">
      <dgm:prSet/>
      <dgm:spPr/>
      <dgm:t>
        <a:bodyPr/>
        <a:lstStyle/>
        <a:p>
          <a:endParaRPr lang="en-US"/>
        </a:p>
      </dgm:t>
    </dgm:pt>
    <dgm:pt modelId="{3D1F1E5F-A9D9-B341-B011-D539B7BB484D}">
      <dgm:prSet phldrT="[Text]" custT="1"/>
      <dgm:spPr/>
      <dgm:t>
        <a:bodyPr/>
        <a:lstStyle/>
        <a:p>
          <a:pPr>
            <a:lnSpc>
              <a:spcPct val="150000"/>
            </a:lnSpc>
          </a:pPr>
          <a:r>
            <a:rPr lang="en-US" sz="2000" b="1" dirty="0">
              <a:solidFill>
                <a:srgbClr val="1930A7"/>
              </a:solidFill>
            </a:rPr>
            <a:t>Laparoscopic Ovarian Drilling:</a:t>
          </a:r>
        </a:p>
        <a:p>
          <a:pPr>
            <a:lnSpc>
              <a:spcPct val="150000"/>
            </a:lnSpc>
          </a:pPr>
          <a:r>
            <a:rPr lang="en-US" sz="2000" b="1" dirty="0"/>
            <a:t>In selected cases – women with lean PCOS, resistant to CC</a:t>
          </a:r>
        </a:p>
      </dgm:t>
    </dgm:pt>
    <dgm:pt modelId="{B2305A36-C18C-214E-9831-5F924A1BE8EB}" type="parTrans" cxnId="{FCC7C1CD-5C2A-CF46-9BF9-16831081E253}">
      <dgm:prSet/>
      <dgm:spPr/>
      <dgm:t>
        <a:bodyPr/>
        <a:lstStyle/>
        <a:p>
          <a:endParaRPr lang="en-US"/>
        </a:p>
      </dgm:t>
    </dgm:pt>
    <dgm:pt modelId="{8A91B36E-068E-2B4B-BCE1-67A21A6BEA23}" type="sibTrans" cxnId="{FCC7C1CD-5C2A-CF46-9BF9-16831081E253}">
      <dgm:prSet/>
      <dgm:spPr/>
      <dgm:t>
        <a:bodyPr/>
        <a:lstStyle/>
        <a:p>
          <a:endParaRPr lang="en-US"/>
        </a:p>
      </dgm:t>
    </dgm:pt>
    <dgm:pt modelId="{7D2A6303-8B20-3F4B-87B4-B3295850492E}">
      <dgm:prSet phldrT="[Text]" custT="1"/>
      <dgm:spPr/>
      <dgm:t>
        <a:bodyPr/>
        <a:lstStyle/>
        <a:p>
          <a:r>
            <a:rPr lang="en-US" sz="2000" b="1" dirty="0">
              <a:solidFill>
                <a:srgbClr val="1930A7"/>
              </a:solidFill>
            </a:rPr>
            <a:t>Gonadotropins:</a:t>
          </a:r>
        </a:p>
        <a:p>
          <a:r>
            <a:rPr lang="en-US" sz="1800" b="1" dirty="0"/>
            <a:t>Gonadotrophins (</a:t>
          </a:r>
          <a:r>
            <a:rPr lang="en-US" sz="1800" b="1" dirty="0" err="1"/>
            <a:t>rFSH</a:t>
          </a:r>
          <a:r>
            <a:rPr lang="en-US" sz="1800" b="1" dirty="0"/>
            <a:t>/HMG) should be used in CC resistant women or with CC failure</a:t>
          </a:r>
        </a:p>
        <a:p>
          <a:endParaRPr lang="en-US" sz="1800" b="1" dirty="0"/>
        </a:p>
        <a:p>
          <a:r>
            <a:rPr lang="en-US" sz="1800" b="1" u="sng" dirty="0">
              <a:solidFill>
                <a:srgbClr val="1930A7"/>
              </a:solidFill>
            </a:rPr>
            <a:t>Low dose step up protocol: </a:t>
          </a:r>
        </a:p>
        <a:p>
          <a:r>
            <a:rPr lang="en-US" sz="1800" b="1" dirty="0"/>
            <a:t>Starting dose 37.5 / 50 IU</a:t>
          </a:r>
        </a:p>
        <a:p>
          <a:r>
            <a:rPr lang="en-US" sz="1800" b="1" dirty="0"/>
            <a:t>Regular TVS monitoring</a:t>
          </a:r>
        </a:p>
        <a:p>
          <a:r>
            <a:rPr lang="en-US" sz="1800" b="1" dirty="0"/>
            <a:t>Step-up the dose with small incremental dose </a:t>
          </a:r>
        </a:p>
        <a:p>
          <a:r>
            <a:rPr lang="en-US" sz="1800" b="1" dirty="0"/>
            <a:t>every 7 days if no dominant follicle</a:t>
          </a:r>
        </a:p>
        <a:p>
          <a:r>
            <a:rPr lang="en-US" sz="1800" b="1" dirty="0">
              <a:solidFill>
                <a:srgbClr val="7030A0"/>
              </a:solidFill>
            </a:rPr>
            <a:t>Aim: </a:t>
          </a:r>
          <a:r>
            <a:rPr lang="en-US" sz="1800" b="1" dirty="0" err="1">
              <a:solidFill>
                <a:srgbClr val="7030A0"/>
              </a:solidFill>
            </a:rPr>
            <a:t>monofollicular</a:t>
          </a:r>
          <a:r>
            <a:rPr lang="en-US" sz="1800" b="1" dirty="0">
              <a:solidFill>
                <a:srgbClr val="7030A0"/>
              </a:solidFill>
            </a:rPr>
            <a:t> Ovulation</a:t>
          </a:r>
        </a:p>
        <a:p>
          <a:r>
            <a:rPr lang="en-US" sz="1800" b="1" dirty="0"/>
            <a:t>It is a common practice to perform IUI when gonadotrophins are used for OI</a:t>
          </a:r>
        </a:p>
      </dgm:t>
    </dgm:pt>
    <dgm:pt modelId="{AA1D7D08-6464-7A41-9998-33BA4B026D47}" type="parTrans" cxnId="{EACC4C01-1BDA-7941-9BFC-012E7AB3654E}">
      <dgm:prSet/>
      <dgm:spPr/>
      <dgm:t>
        <a:bodyPr/>
        <a:lstStyle/>
        <a:p>
          <a:endParaRPr lang="en-US"/>
        </a:p>
      </dgm:t>
    </dgm:pt>
    <dgm:pt modelId="{64096BFA-9510-7A4B-919F-B38526DD8C58}" type="sibTrans" cxnId="{EACC4C01-1BDA-7941-9BFC-012E7AB3654E}">
      <dgm:prSet/>
      <dgm:spPr/>
      <dgm:t>
        <a:bodyPr/>
        <a:lstStyle/>
        <a:p>
          <a:endParaRPr lang="en-US"/>
        </a:p>
      </dgm:t>
    </dgm:pt>
    <dgm:pt modelId="{554A7C59-DF84-7543-977C-15F864CA3CBD}" type="pres">
      <dgm:prSet presAssocID="{CC38482D-A799-4E4A-B9B9-E01A5301F072}" presName="diagram" presStyleCnt="0">
        <dgm:presLayoutVars>
          <dgm:dir/>
          <dgm:resizeHandles val="exact"/>
        </dgm:presLayoutVars>
      </dgm:prSet>
      <dgm:spPr/>
    </dgm:pt>
    <dgm:pt modelId="{0F9E45C6-6ECF-A648-B4E5-CB51277BBB00}" type="pres">
      <dgm:prSet presAssocID="{5473EA80-3222-CF41-BCA8-3FA7CC3D7451}" presName="node" presStyleLbl="node1" presStyleIdx="0" presStyleCnt="3" custScaleX="225744" custScaleY="752192">
        <dgm:presLayoutVars>
          <dgm:bulletEnabled val="1"/>
        </dgm:presLayoutVars>
      </dgm:prSet>
      <dgm:spPr/>
    </dgm:pt>
    <dgm:pt modelId="{9ADFD9BC-A03A-9546-B746-059A410143F9}" type="pres">
      <dgm:prSet presAssocID="{164CA0B8-2BB3-9A47-BFDD-A0B90CA5C9DA}" presName="sibTrans" presStyleCnt="0"/>
      <dgm:spPr/>
    </dgm:pt>
    <dgm:pt modelId="{3078133B-28FD-5F44-A1BF-EF6383AB51C3}" type="pres">
      <dgm:prSet presAssocID="{3D1F1E5F-A9D9-B341-B011-D539B7BB484D}" presName="node" presStyleLbl="node1" presStyleIdx="1" presStyleCnt="3" custScaleX="225744" custScaleY="752192">
        <dgm:presLayoutVars>
          <dgm:bulletEnabled val="1"/>
        </dgm:presLayoutVars>
      </dgm:prSet>
      <dgm:spPr/>
    </dgm:pt>
    <dgm:pt modelId="{E7B98E09-7F1C-E14D-A233-48FD4B59ACB5}" type="pres">
      <dgm:prSet presAssocID="{8A91B36E-068E-2B4B-BCE1-67A21A6BEA23}" presName="sibTrans" presStyleCnt="0"/>
      <dgm:spPr/>
    </dgm:pt>
    <dgm:pt modelId="{CAE62E22-0753-FC44-9817-A9B2D0384FE0}" type="pres">
      <dgm:prSet presAssocID="{7D2A6303-8B20-3F4B-87B4-B3295850492E}" presName="node" presStyleLbl="node1" presStyleIdx="2" presStyleCnt="3" custScaleX="225744" custScaleY="752192">
        <dgm:presLayoutVars>
          <dgm:bulletEnabled val="1"/>
        </dgm:presLayoutVars>
      </dgm:prSet>
      <dgm:spPr/>
    </dgm:pt>
  </dgm:ptLst>
  <dgm:cxnLst>
    <dgm:cxn modelId="{EACC4C01-1BDA-7941-9BFC-012E7AB3654E}" srcId="{CC38482D-A799-4E4A-B9B9-E01A5301F072}" destId="{7D2A6303-8B20-3F4B-87B4-B3295850492E}" srcOrd="2" destOrd="0" parTransId="{AA1D7D08-6464-7A41-9998-33BA4B026D47}" sibTransId="{64096BFA-9510-7A4B-919F-B38526DD8C58}"/>
    <dgm:cxn modelId="{30738508-7159-854D-8FBA-F401B929CC84}" type="presOf" srcId="{CC38482D-A799-4E4A-B9B9-E01A5301F072}" destId="{554A7C59-DF84-7543-977C-15F864CA3CBD}" srcOrd="0" destOrd="0" presId="urn:microsoft.com/office/officeart/2005/8/layout/default"/>
    <dgm:cxn modelId="{EA7F921D-CAFD-EF49-A24E-D5799B0EAF45}" srcId="{CC38482D-A799-4E4A-B9B9-E01A5301F072}" destId="{5473EA80-3222-CF41-BCA8-3FA7CC3D7451}" srcOrd="0" destOrd="0" parTransId="{40C3B605-5780-2D4D-9E4E-DF4E5F735D51}" sibTransId="{164CA0B8-2BB3-9A47-BFDD-A0B90CA5C9DA}"/>
    <dgm:cxn modelId="{F72E0D45-596E-4C40-B36A-EFFDD62C756E}" type="presOf" srcId="{7D2A6303-8B20-3F4B-87B4-B3295850492E}" destId="{CAE62E22-0753-FC44-9817-A9B2D0384FE0}" srcOrd="0" destOrd="0" presId="urn:microsoft.com/office/officeart/2005/8/layout/default"/>
    <dgm:cxn modelId="{FA4981B8-E045-B045-BAC2-820D246672CD}" type="presOf" srcId="{3D1F1E5F-A9D9-B341-B011-D539B7BB484D}" destId="{3078133B-28FD-5F44-A1BF-EF6383AB51C3}" srcOrd="0" destOrd="0" presId="urn:microsoft.com/office/officeart/2005/8/layout/default"/>
    <dgm:cxn modelId="{5A2AC7BB-F28E-C045-B53F-B7BC0A0AD7A5}" type="presOf" srcId="{5473EA80-3222-CF41-BCA8-3FA7CC3D7451}" destId="{0F9E45C6-6ECF-A648-B4E5-CB51277BBB00}" srcOrd="0" destOrd="0" presId="urn:microsoft.com/office/officeart/2005/8/layout/default"/>
    <dgm:cxn modelId="{FCC7C1CD-5C2A-CF46-9BF9-16831081E253}" srcId="{CC38482D-A799-4E4A-B9B9-E01A5301F072}" destId="{3D1F1E5F-A9D9-B341-B011-D539B7BB484D}" srcOrd="1" destOrd="0" parTransId="{B2305A36-C18C-214E-9831-5F924A1BE8EB}" sibTransId="{8A91B36E-068E-2B4B-BCE1-67A21A6BEA23}"/>
    <dgm:cxn modelId="{50966D27-F239-EF4C-980D-AD0E96F920F0}" type="presParOf" srcId="{554A7C59-DF84-7543-977C-15F864CA3CBD}" destId="{0F9E45C6-6ECF-A648-B4E5-CB51277BBB00}" srcOrd="0" destOrd="0" presId="urn:microsoft.com/office/officeart/2005/8/layout/default"/>
    <dgm:cxn modelId="{55AA4616-EEFA-0648-BB05-E955159070EF}" type="presParOf" srcId="{554A7C59-DF84-7543-977C-15F864CA3CBD}" destId="{9ADFD9BC-A03A-9546-B746-059A410143F9}" srcOrd="1" destOrd="0" presId="urn:microsoft.com/office/officeart/2005/8/layout/default"/>
    <dgm:cxn modelId="{C88AE72E-0B77-064E-80FA-985D331C14B1}" type="presParOf" srcId="{554A7C59-DF84-7543-977C-15F864CA3CBD}" destId="{3078133B-28FD-5F44-A1BF-EF6383AB51C3}" srcOrd="2" destOrd="0" presId="urn:microsoft.com/office/officeart/2005/8/layout/default"/>
    <dgm:cxn modelId="{B657A4C6-D1F7-5742-BE95-FBEDE9B0C96E}" type="presParOf" srcId="{554A7C59-DF84-7543-977C-15F864CA3CBD}" destId="{E7B98E09-7F1C-E14D-A233-48FD4B59ACB5}" srcOrd="3" destOrd="0" presId="urn:microsoft.com/office/officeart/2005/8/layout/default"/>
    <dgm:cxn modelId="{E116203C-B2C0-F34A-ACDB-C6B6C5CD7754}" type="presParOf" srcId="{554A7C59-DF84-7543-977C-15F864CA3CBD}" destId="{CAE62E22-0753-FC44-9817-A9B2D0384FE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0E4BB5-2219-964E-A459-F02DE379DD87}" type="doc">
      <dgm:prSet loTypeId="urn:microsoft.com/office/officeart/2005/8/layout/hList1" loCatId="" qsTypeId="urn:microsoft.com/office/officeart/2005/8/quickstyle/simple2" qsCatId="simple" csTypeId="urn:microsoft.com/office/officeart/2005/8/colors/accent2_1" csCatId="accent2" phldr="1"/>
      <dgm:spPr/>
      <dgm:t>
        <a:bodyPr/>
        <a:lstStyle/>
        <a:p>
          <a:endParaRPr lang="en-US"/>
        </a:p>
      </dgm:t>
    </dgm:pt>
    <dgm:pt modelId="{22F717C1-2069-A942-A2A5-B5D2707E3F23}">
      <dgm:prSet phldrT="[Text]"/>
      <dgm:spPr/>
      <dgm:t>
        <a:bodyPr/>
        <a:lstStyle/>
        <a:p>
          <a:r>
            <a:rPr lang="en-US" b="1" dirty="0">
              <a:solidFill>
                <a:srgbClr val="1930A7"/>
              </a:solidFill>
            </a:rPr>
            <a:t>Before Ovarian Stimulation</a:t>
          </a:r>
        </a:p>
      </dgm:t>
    </dgm:pt>
    <dgm:pt modelId="{E05BE3A7-7E75-754C-96A4-3ACCCAC19351}" type="parTrans" cxnId="{B18E39F5-67AC-5748-B24C-21548551B20D}">
      <dgm:prSet/>
      <dgm:spPr/>
      <dgm:t>
        <a:bodyPr/>
        <a:lstStyle/>
        <a:p>
          <a:endParaRPr lang="en-US"/>
        </a:p>
      </dgm:t>
    </dgm:pt>
    <dgm:pt modelId="{B9390817-10C3-D342-BE6D-C03896AE7B49}" type="sibTrans" cxnId="{B18E39F5-67AC-5748-B24C-21548551B20D}">
      <dgm:prSet/>
      <dgm:spPr/>
      <dgm:t>
        <a:bodyPr/>
        <a:lstStyle/>
        <a:p>
          <a:endParaRPr lang="en-US"/>
        </a:p>
      </dgm:t>
    </dgm:pt>
    <dgm:pt modelId="{DC25C8AF-9728-5643-9381-E7AA08F96A95}">
      <dgm:prSet phldrT="[Text]" custT="1"/>
      <dgm:spPr/>
      <dgm:t>
        <a:bodyPr/>
        <a:lstStyle/>
        <a:p>
          <a:r>
            <a:rPr lang="en-US" sz="2000" b="1"/>
            <a:t>Review Lifestyle</a:t>
          </a:r>
        </a:p>
      </dgm:t>
    </dgm:pt>
    <dgm:pt modelId="{D416126C-9098-0C49-8630-FAB9C4DCD4EA}" type="parTrans" cxnId="{DD9C37E0-65F1-0344-92DF-07AAB0107D12}">
      <dgm:prSet/>
      <dgm:spPr/>
      <dgm:t>
        <a:bodyPr/>
        <a:lstStyle/>
        <a:p>
          <a:endParaRPr lang="en-US"/>
        </a:p>
      </dgm:t>
    </dgm:pt>
    <dgm:pt modelId="{6E572D4D-CBE8-AB49-9705-AE31BB7D9F03}" type="sibTrans" cxnId="{DD9C37E0-65F1-0344-92DF-07AAB0107D12}">
      <dgm:prSet/>
      <dgm:spPr/>
      <dgm:t>
        <a:bodyPr/>
        <a:lstStyle/>
        <a:p>
          <a:endParaRPr lang="en-US"/>
        </a:p>
      </dgm:t>
    </dgm:pt>
    <dgm:pt modelId="{92BBEF56-5A5D-6644-9BBA-BD713EFE017F}">
      <dgm:prSet phldrT="[Text]"/>
      <dgm:spPr/>
      <dgm:t>
        <a:bodyPr/>
        <a:lstStyle/>
        <a:p>
          <a:r>
            <a:rPr lang="en-US" b="1" dirty="0">
              <a:solidFill>
                <a:srgbClr val="1930A7"/>
              </a:solidFill>
            </a:rPr>
            <a:t>During Ovarian Stimulation</a:t>
          </a:r>
        </a:p>
      </dgm:t>
    </dgm:pt>
    <dgm:pt modelId="{4FA3E39A-BAAB-724B-82D2-A19CC2CDBCDC}" type="parTrans" cxnId="{E3ED717D-42F9-4546-9081-87AE50C9ADC7}">
      <dgm:prSet/>
      <dgm:spPr/>
      <dgm:t>
        <a:bodyPr/>
        <a:lstStyle/>
        <a:p>
          <a:endParaRPr lang="en-US"/>
        </a:p>
      </dgm:t>
    </dgm:pt>
    <dgm:pt modelId="{7BD06B83-3F52-D346-8932-E84CA96E8615}" type="sibTrans" cxnId="{E3ED717D-42F9-4546-9081-87AE50C9ADC7}">
      <dgm:prSet/>
      <dgm:spPr/>
      <dgm:t>
        <a:bodyPr/>
        <a:lstStyle/>
        <a:p>
          <a:endParaRPr lang="en-US"/>
        </a:p>
      </dgm:t>
    </dgm:pt>
    <dgm:pt modelId="{433D2BCE-A6D6-8448-89CB-58A39385EB2B}">
      <dgm:prSet phldrT="[Text]" custT="1"/>
      <dgm:spPr/>
      <dgm:t>
        <a:bodyPr/>
        <a:lstStyle/>
        <a:p>
          <a:r>
            <a:rPr lang="en-US" sz="1800" b="1" dirty="0"/>
            <a:t>Low dose stimulation with </a:t>
          </a:r>
          <a:r>
            <a:rPr lang="en-US" sz="1800" b="1" dirty="0" err="1"/>
            <a:t>rFSH</a:t>
          </a:r>
          <a:r>
            <a:rPr lang="en-US" sz="1800" b="1" dirty="0"/>
            <a:t> / HMG</a:t>
          </a:r>
        </a:p>
      </dgm:t>
    </dgm:pt>
    <dgm:pt modelId="{767FD96A-D519-6C43-A273-79986F2212B6}" type="parTrans" cxnId="{077240F2-DA6D-F947-A723-80F67D15600B}">
      <dgm:prSet/>
      <dgm:spPr/>
      <dgm:t>
        <a:bodyPr/>
        <a:lstStyle/>
        <a:p>
          <a:endParaRPr lang="en-US"/>
        </a:p>
      </dgm:t>
    </dgm:pt>
    <dgm:pt modelId="{8233A2E2-7FE7-0141-8EE9-C8D158FD1E3F}" type="sibTrans" cxnId="{077240F2-DA6D-F947-A723-80F67D15600B}">
      <dgm:prSet/>
      <dgm:spPr/>
      <dgm:t>
        <a:bodyPr/>
        <a:lstStyle/>
        <a:p>
          <a:endParaRPr lang="en-US"/>
        </a:p>
      </dgm:t>
    </dgm:pt>
    <dgm:pt modelId="{55CFC053-4658-5244-AFA3-7ACFB8CE29F3}">
      <dgm:prSet phldrT="[Text]"/>
      <dgm:spPr/>
      <dgm:t>
        <a:bodyPr/>
        <a:lstStyle/>
        <a:p>
          <a:r>
            <a:rPr lang="en-US" b="1" dirty="0">
              <a:solidFill>
                <a:srgbClr val="1930A7"/>
              </a:solidFill>
            </a:rPr>
            <a:t>Ovulation Trigger</a:t>
          </a:r>
        </a:p>
      </dgm:t>
    </dgm:pt>
    <dgm:pt modelId="{D26FB469-1DE3-E94F-90CE-F62AD98259E5}" type="parTrans" cxnId="{5235B169-B58B-154B-8539-F606D00EFF6A}">
      <dgm:prSet/>
      <dgm:spPr/>
      <dgm:t>
        <a:bodyPr/>
        <a:lstStyle/>
        <a:p>
          <a:endParaRPr lang="en-US"/>
        </a:p>
      </dgm:t>
    </dgm:pt>
    <dgm:pt modelId="{C5815B89-99FC-5E47-9A85-FCFD580CC4AA}" type="sibTrans" cxnId="{5235B169-B58B-154B-8539-F606D00EFF6A}">
      <dgm:prSet/>
      <dgm:spPr/>
      <dgm:t>
        <a:bodyPr/>
        <a:lstStyle/>
        <a:p>
          <a:endParaRPr lang="en-US"/>
        </a:p>
      </dgm:t>
    </dgm:pt>
    <dgm:pt modelId="{DDF9852C-DD20-DD4E-AB16-A0BF4361603D}">
      <dgm:prSet phldrT="[Text]" custT="1"/>
      <dgm:spPr/>
      <dgm:t>
        <a:bodyPr/>
        <a:lstStyle/>
        <a:p>
          <a:r>
            <a:rPr lang="en-US" sz="1800" b="1"/>
            <a:t>HCG if risk of OHSS is minimal</a:t>
          </a:r>
        </a:p>
      </dgm:t>
    </dgm:pt>
    <dgm:pt modelId="{CA29F2DE-710C-B048-9953-BFECEE0A501E}" type="parTrans" cxnId="{F5D45AFE-5A43-D341-AFD1-32B22EDA696E}">
      <dgm:prSet/>
      <dgm:spPr/>
      <dgm:t>
        <a:bodyPr/>
        <a:lstStyle/>
        <a:p>
          <a:endParaRPr lang="en-US"/>
        </a:p>
      </dgm:t>
    </dgm:pt>
    <dgm:pt modelId="{80047845-88C1-D140-B486-CD768607003B}" type="sibTrans" cxnId="{F5D45AFE-5A43-D341-AFD1-32B22EDA696E}">
      <dgm:prSet/>
      <dgm:spPr/>
      <dgm:t>
        <a:bodyPr/>
        <a:lstStyle/>
        <a:p>
          <a:endParaRPr lang="en-US"/>
        </a:p>
      </dgm:t>
    </dgm:pt>
    <dgm:pt modelId="{F767C4E2-EE06-4E4B-BA4C-12D885428738}">
      <dgm:prSet phldrT="[Text]" custT="1"/>
      <dgm:spPr/>
      <dgm:t>
        <a:bodyPr/>
        <a:lstStyle/>
        <a:p>
          <a:r>
            <a:rPr lang="en-US" sz="2000" b="1"/>
            <a:t>Metformin to </a:t>
          </a:r>
          <a:r>
            <a:rPr lang="en-US" sz="2000" b="1" err="1"/>
            <a:t>minimise</a:t>
          </a:r>
          <a:r>
            <a:rPr lang="en-US" sz="2000" b="1"/>
            <a:t> risk of OHSS</a:t>
          </a:r>
        </a:p>
      </dgm:t>
    </dgm:pt>
    <dgm:pt modelId="{A0670C17-BD73-A546-9E0B-8EC8EA184A2D}" type="parTrans" cxnId="{DA8E3854-537B-284C-A58B-5DCBE31F7293}">
      <dgm:prSet/>
      <dgm:spPr/>
      <dgm:t>
        <a:bodyPr/>
        <a:lstStyle/>
        <a:p>
          <a:endParaRPr lang="en-US"/>
        </a:p>
      </dgm:t>
    </dgm:pt>
    <dgm:pt modelId="{86E6D2EF-A927-4042-B971-3DB307F42258}" type="sibTrans" cxnId="{DA8E3854-537B-284C-A58B-5DCBE31F7293}">
      <dgm:prSet/>
      <dgm:spPr/>
      <dgm:t>
        <a:bodyPr/>
        <a:lstStyle/>
        <a:p>
          <a:endParaRPr lang="en-US"/>
        </a:p>
      </dgm:t>
    </dgm:pt>
    <dgm:pt modelId="{4C167662-468C-544B-901F-DB250E8F9009}">
      <dgm:prSet phldrT="[Text]" custT="1"/>
      <dgm:spPr/>
      <dgm:t>
        <a:bodyPr/>
        <a:lstStyle/>
        <a:p>
          <a:r>
            <a:rPr lang="en-US" sz="1800" b="1"/>
            <a:t>Antagonist (fixed, multiple dose form day5 of stimulation) </a:t>
          </a:r>
        </a:p>
      </dgm:t>
    </dgm:pt>
    <dgm:pt modelId="{EC087219-6EBF-8442-A859-696A3D08AA73}" type="parTrans" cxnId="{77DFB2C6-29A6-3646-9CF4-466322E18159}">
      <dgm:prSet/>
      <dgm:spPr/>
      <dgm:t>
        <a:bodyPr/>
        <a:lstStyle/>
        <a:p>
          <a:endParaRPr lang="en-US"/>
        </a:p>
      </dgm:t>
    </dgm:pt>
    <dgm:pt modelId="{F8B9F81F-08AC-394B-B1B3-1FAF96F59280}" type="sibTrans" cxnId="{77DFB2C6-29A6-3646-9CF4-466322E18159}">
      <dgm:prSet/>
      <dgm:spPr/>
      <dgm:t>
        <a:bodyPr/>
        <a:lstStyle/>
        <a:p>
          <a:endParaRPr lang="en-US"/>
        </a:p>
      </dgm:t>
    </dgm:pt>
    <dgm:pt modelId="{86E1BB21-D0F6-9E4F-BA66-0613EB8C77A7}">
      <dgm:prSet phldrT="[Text]" custT="1"/>
      <dgm:spPr/>
      <dgm:t>
        <a:bodyPr/>
        <a:lstStyle/>
        <a:p>
          <a:r>
            <a:rPr lang="en-US" sz="1800" b="1" dirty="0"/>
            <a:t>GnRH agonist trigger if at high risk of OHSS</a:t>
          </a:r>
        </a:p>
      </dgm:t>
    </dgm:pt>
    <dgm:pt modelId="{3FF33397-F700-0F46-AE89-E66478BABAC8}" type="parTrans" cxnId="{12823A52-A354-864D-BC47-0CD11C1E8085}">
      <dgm:prSet/>
      <dgm:spPr/>
      <dgm:t>
        <a:bodyPr/>
        <a:lstStyle/>
        <a:p>
          <a:endParaRPr lang="en-US"/>
        </a:p>
      </dgm:t>
    </dgm:pt>
    <dgm:pt modelId="{3B3B2EB8-631E-6B4C-9367-6FF5557FD8D4}" type="sibTrans" cxnId="{12823A52-A354-864D-BC47-0CD11C1E8085}">
      <dgm:prSet/>
      <dgm:spPr/>
      <dgm:t>
        <a:bodyPr/>
        <a:lstStyle/>
        <a:p>
          <a:endParaRPr lang="en-US"/>
        </a:p>
      </dgm:t>
    </dgm:pt>
    <dgm:pt modelId="{E0E68A34-C21D-AF4D-A850-53B2782E9351}">
      <dgm:prSet phldrT="[Text]" custT="1"/>
      <dgm:spPr/>
      <dgm:t>
        <a:bodyPr/>
        <a:lstStyle/>
        <a:p>
          <a:endParaRPr lang="en-US" sz="2000" b="1"/>
        </a:p>
      </dgm:t>
    </dgm:pt>
    <dgm:pt modelId="{4D8E46AB-0E67-0642-BBCF-CC3648E48C73}" type="parTrans" cxnId="{E1537916-7757-644E-BE39-5C4EBAFF41A2}">
      <dgm:prSet/>
      <dgm:spPr/>
      <dgm:t>
        <a:bodyPr/>
        <a:lstStyle/>
        <a:p>
          <a:endParaRPr lang="en-US"/>
        </a:p>
      </dgm:t>
    </dgm:pt>
    <dgm:pt modelId="{CC5FC0A8-4B05-2742-B40A-65488243AD70}" type="sibTrans" cxnId="{E1537916-7757-644E-BE39-5C4EBAFF41A2}">
      <dgm:prSet/>
      <dgm:spPr/>
      <dgm:t>
        <a:bodyPr/>
        <a:lstStyle/>
        <a:p>
          <a:endParaRPr lang="en-US"/>
        </a:p>
      </dgm:t>
    </dgm:pt>
    <dgm:pt modelId="{7DFA458D-9182-8E47-A059-408192CF29BC}">
      <dgm:prSet phldrT="[Text]" custT="1"/>
      <dgm:spPr/>
      <dgm:t>
        <a:bodyPr/>
        <a:lstStyle/>
        <a:p>
          <a:endParaRPr lang="en-US" sz="2000" b="1" dirty="0"/>
        </a:p>
      </dgm:t>
    </dgm:pt>
    <dgm:pt modelId="{869F3455-CA7C-2047-B6BE-60BC2C848743}" type="parTrans" cxnId="{91DD5FAF-9559-944F-A9E8-E8ED9FB2C9E6}">
      <dgm:prSet/>
      <dgm:spPr/>
      <dgm:t>
        <a:bodyPr/>
        <a:lstStyle/>
        <a:p>
          <a:endParaRPr lang="en-US"/>
        </a:p>
      </dgm:t>
    </dgm:pt>
    <dgm:pt modelId="{1C9E59E1-5624-F04B-9ECC-3704E85836CD}" type="sibTrans" cxnId="{91DD5FAF-9559-944F-A9E8-E8ED9FB2C9E6}">
      <dgm:prSet/>
      <dgm:spPr/>
      <dgm:t>
        <a:bodyPr/>
        <a:lstStyle/>
        <a:p>
          <a:endParaRPr lang="en-US"/>
        </a:p>
      </dgm:t>
    </dgm:pt>
    <dgm:pt modelId="{8E70EF0A-DE47-C347-A3A3-7AB12B2F3034}">
      <dgm:prSet phldrT="[Text]" custT="1"/>
      <dgm:spPr/>
      <dgm:t>
        <a:bodyPr/>
        <a:lstStyle/>
        <a:p>
          <a:endParaRPr lang="en-US" sz="2000" b="1"/>
        </a:p>
      </dgm:t>
    </dgm:pt>
    <dgm:pt modelId="{CDA2997D-6540-6746-9F3D-7DB234473000}" type="parTrans" cxnId="{56C35206-5E19-8F48-AEA5-F9BDE84E2056}">
      <dgm:prSet/>
      <dgm:spPr/>
      <dgm:t>
        <a:bodyPr/>
        <a:lstStyle/>
        <a:p>
          <a:endParaRPr lang="en-US"/>
        </a:p>
      </dgm:t>
    </dgm:pt>
    <dgm:pt modelId="{7194D537-8601-3041-8582-92F90AD88831}" type="sibTrans" cxnId="{56C35206-5E19-8F48-AEA5-F9BDE84E2056}">
      <dgm:prSet/>
      <dgm:spPr/>
      <dgm:t>
        <a:bodyPr/>
        <a:lstStyle/>
        <a:p>
          <a:endParaRPr lang="en-US"/>
        </a:p>
      </dgm:t>
    </dgm:pt>
    <dgm:pt modelId="{21BDF405-8F92-FB4B-A6A9-9314CC3AF020}">
      <dgm:prSet phldrT="[Text]" custT="1"/>
      <dgm:spPr/>
      <dgm:t>
        <a:bodyPr/>
        <a:lstStyle/>
        <a:p>
          <a:endParaRPr lang="en-US" sz="2000" b="1"/>
        </a:p>
      </dgm:t>
    </dgm:pt>
    <dgm:pt modelId="{B4B7226C-C4F8-9146-92CE-AFDF7CB9F488}" type="parTrans" cxnId="{DEEB6840-397B-5744-9051-6FD5378639FF}">
      <dgm:prSet/>
      <dgm:spPr/>
      <dgm:t>
        <a:bodyPr/>
        <a:lstStyle/>
        <a:p>
          <a:endParaRPr lang="en-US"/>
        </a:p>
      </dgm:t>
    </dgm:pt>
    <dgm:pt modelId="{C6524BB4-8A31-DD4D-B9B0-7FB65F7EBEE6}" type="sibTrans" cxnId="{DEEB6840-397B-5744-9051-6FD5378639FF}">
      <dgm:prSet/>
      <dgm:spPr/>
      <dgm:t>
        <a:bodyPr/>
        <a:lstStyle/>
        <a:p>
          <a:endParaRPr lang="en-US"/>
        </a:p>
      </dgm:t>
    </dgm:pt>
    <dgm:pt modelId="{E76968F5-5E8B-1942-8B16-E8FBF0E7B0A6}">
      <dgm:prSet phldrT="[Text]" custT="1"/>
      <dgm:spPr/>
      <dgm:t>
        <a:bodyPr/>
        <a:lstStyle/>
        <a:p>
          <a:endParaRPr lang="en-US" sz="1800" b="1"/>
        </a:p>
      </dgm:t>
    </dgm:pt>
    <dgm:pt modelId="{E5DE397F-9AD5-C34C-BE1A-110818E64FF3}" type="parTrans" cxnId="{4B5116D5-11B3-CB48-A7E6-6BCDFB5B872B}">
      <dgm:prSet/>
      <dgm:spPr/>
      <dgm:t>
        <a:bodyPr/>
        <a:lstStyle/>
        <a:p>
          <a:endParaRPr lang="en-US"/>
        </a:p>
      </dgm:t>
    </dgm:pt>
    <dgm:pt modelId="{72CAA99A-D2A1-5A48-A3C9-8797E940B750}" type="sibTrans" cxnId="{4B5116D5-11B3-CB48-A7E6-6BCDFB5B872B}">
      <dgm:prSet/>
      <dgm:spPr/>
      <dgm:t>
        <a:bodyPr/>
        <a:lstStyle/>
        <a:p>
          <a:endParaRPr lang="en-US"/>
        </a:p>
      </dgm:t>
    </dgm:pt>
    <dgm:pt modelId="{70A707A7-89B0-7646-A8F4-8821860F06CE}">
      <dgm:prSet phldrT="[Text]" custT="1"/>
      <dgm:spPr/>
      <dgm:t>
        <a:bodyPr/>
        <a:lstStyle/>
        <a:p>
          <a:endParaRPr lang="en-US" sz="1800" b="1" dirty="0"/>
        </a:p>
      </dgm:t>
    </dgm:pt>
    <dgm:pt modelId="{87A8866A-B06A-3744-BF21-6CA9558F9041}" type="parTrans" cxnId="{CAEC5B89-456E-7E48-989B-D0203B493A67}">
      <dgm:prSet/>
      <dgm:spPr/>
      <dgm:t>
        <a:bodyPr/>
        <a:lstStyle/>
        <a:p>
          <a:endParaRPr lang="en-US"/>
        </a:p>
      </dgm:t>
    </dgm:pt>
    <dgm:pt modelId="{A588AD84-ED82-3446-A00E-6E3277D96EF1}" type="sibTrans" cxnId="{CAEC5B89-456E-7E48-989B-D0203B493A67}">
      <dgm:prSet/>
      <dgm:spPr/>
      <dgm:t>
        <a:bodyPr/>
        <a:lstStyle/>
        <a:p>
          <a:endParaRPr lang="en-US"/>
        </a:p>
      </dgm:t>
    </dgm:pt>
    <dgm:pt modelId="{27DB114B-2812-2C4F-8F7B-5DEBCB58CB1E}">
      <dgm:prSet phldrT="[Text]" custT="1"/>
      <dgm:spPr/>
      <dgm:t>
        <a:bodyPr/>
        <a:lstStyle/>
        <a:p>
          <a:endParaRPr lang="en-US" sz="1800" b="1"/>
        </a:p>
      </dgm:t>
    </dgm:pt>
    <dgm:pt modelId="{EE5C724A-F480-6747-AE4C-638AEB4CED63}" type="parTrans" cxnId="{922F58FD-29CA-8444-9BB8-CC777221CECC}">
      <dgm:prSet/>
      <dgm:spPr/>
      <dgm:t>
        <a:bodyPr/>
        <a:lstStyle/>
        <a:p>
          <a:endParaRPr lang="en-US"/>
        </a:p>
      </dgm:t>
    </dgm:pt>
    <dgm:pt modelId="{4C0D2CA5-995C-0844-BA81-AA8D12191859}" type="sibTrans" cxnId="{922F58FD-29CA-8444-9BB8-CC777221CECC}">
      <dgm:prSet/>
      <dgm:spPr/>
      <dgm:t>
        <a:bodyPr/>
        <a:lstStyle/>
        <a:p>
          <a:endParaRPr lang="en-US"/>
        </a:p>
      </dgm:t>
    </dgm:pt>
    <dgm:pt modelId="{6F2871B9-94BD-224A-AB79-9EEC819E02DB}">
      <dgm:prSet phldrT="[Text]" custT="1"/>
      <dgm:spPr/>
      <dgm:t>
        <a:bodyPr/>
        <a:lstStyle/>
        <a:p>
          <a:endParaRPr lang="en-US" sz="1800" b="1" dirty="0"/>
        </a:p>
      </dgm:t>
    </dgm:pt>
    <dgm:pt modelId="{687C9992-2DE0-8346-BD18-6A102551E7A8}" type="parTrans" cxnId="{8C5B3A0D-EF1A-F546-A30A-8B879488FAB0}">
      <dgm:prSet/>
      <dgm:spPr/>
      <dgm:t>
        <a:bodyPr/>
        <a:lstStyle/>
        <a:p>
          <a:endParaRPr lang="en-US"/>
        </a:p>
      </dgm:t>
    </dgm:pt>
    <dgm:pt modelId="{0E0793E6-1187-7E4D-8D48-5B11FCF79FF7}" type="sibTrans" cxnId="{8C5B3A0D-EF1A-F546-A30A-8B879488FAB0}">
      <dgm:prSet/>
      <dgm:spPr/>
      <dgm:t>
        <a:bodyPr/>
        <a:lstStyle/>
        <a:p>
          <a:endParaRPr lang="en-US"/>
        </a:p>
      </dgm:t>
    </dgm:pt>
    <dgm:pt modelId="{BB926E03-3767-C747-96EE-A690EF8FCBBA}">
      <dgm:prSet phldrT="[Text]" custT="1"/>
      <dgm:spPr/>
      <dgm:t>
        <a:bodyPr/>
        <a:lstStyle/>
        <a:p>
          <a:endParaRPr lang="en-US" sz="1800" b="1"/>
        </a:p>
      </dgm:t>
    </dgm:pt>
    <dgm:pt modelId="{4AAF51B5-4E29-A647-B359-A3E2FF7D6165}" type="parTrans" cxnId="{1BE35CEE-3DCE-CD47-AE56-C5E218D6D182}">
      <dgm:prSet/>
      <dgm:spPr/>
      <dgm:t>
        <a:bodyPr/>
        <a:lstStyle/>
        <a:p>
          <a:endParaRPr lang="en-US"/>
        </a:p>
      </dgm:t>
    </dgm:pt>
    <dgm:pt modelId="{7EED5E95-A8A6-8942-A51F-A40AE35D8631}" type="sibTrans" cxnId="{1BE35CEE-3DCE-CD47-AE56-C5E218D6D182}">
      <dgm:prSet/>
      <dgm:spPr/>
      <dgm:t>
        <a:bodyPr/>
        <a:lstStyle/>
        <a:p>
          <a:endParaRPr lang="en-US"/>
        </a:p>
      </dgm:t>
    </dgm:pt>
    <dgm:pt modelId="{4AA3E12E-28BD-AE44-A719-0A0041B97B8B}">
      <dgm:prSet phldrT="[Text]" custT="1"/>
      <dgm:spPr/>
      <dgm:t>
        <a:bodyPr/>
        <a:lstStyle/>
        <a:p>
          <a:endParaRPr lang="en-US" sz="1800" b="1"/>
        </a:p>
      </dgm:t>
    </dgm:pt>
    <dgm:pt modelId="{85E9A4C1-581C-EC41-B14B-A4164D9DAEA8}" type="parTrans" cxnId="{676FFD7C-4642-874C-A052-A1327B6A5186}">
      <dgm:prSet/>
      <dgm:spPr/>
      <dgm:t>
        <a:bodyPr/>
        <a:lstStyle/>
        <a:p>
          <a:endParaRPr lang="en-US"/>
        </a:p>
      </dgm:t>
    </dgm:pt>
    <dgm:pt modelId="{C51DC3F1-8F14-C947-BC60-D545668EE113}" type="sibTrans" cxnId="{676FFD7C-4642-874C-A052-A1327B6A5186}">
      <dgm:prSet/>
      <dgm:spPr/>
      <dgm:t>
        <a:bodyPr/>
        <a:lstStyle/>
        <a:p>
          <a:endParaRPr lang="en-US"/>
        </a:p>
      </dgm:t>
    </dgm:pt>
    <dgm:pt modelId="{498C0817-C5AD-F94D-AEB2-4794CD843919}">
      <dgm:prSet phldrT="[Text]" custT="1"/>
      <dgm:spPr/>
      <dgm:t>
        <a:bodyPr/>
        <a:lstStyle/>
        <a:p>
          <a:endParaRPr lang="en-US" sz="1800" b="1"/>
        </a:p>
      </dgm:t>
    </dgm:pt>
    <dgm:pt modelId="{86A27D36-BC3F-FC44-A42C-A10A4133D8E7}" type="parTrans" cxnId="{C2EC9F43-B52B-C645-B1BE-121745678238}">
      <dgm:prSet/>
      <dgm:spPr/>
      <dgm:t>
        <a:bodyPr/>
        <a:lstStyle/>
        <a:p>
          <a:endParaRPr lang="en-US"/>
        </a:p>
      </dgm:t>
    </dgm:pt>
    <dgm:pt modelId="{4EB95A5F-97BF-3F40-9ECC-F3169416BEB5}" type="sibTrans" cxnId="{C2EC9F43-B52B-C645-B1BE-121745678238}">
      <dgm:prSet/>
      <dgm:spPr/>
      <dgm:t>
        <a:bodyPr/>
        <a:lstStyle/>
        <a:p>
          <a:endParaRPr lang="en-US"/>
        </a:p>
      </dgm:t>
    </dgm:pt>
    <dgm:pt modelId="{96A57194-491A-A844-B3AA-5349F0AAF234}">
      <dgm:prSet phldrT="[Text]" custT="1"/>
      <dgm:spPr/>
      <dgm:t>
        <a:bodyPr/>
        <a:lstStyle/>
        <a:p>
          <a:endParaRPr lang="en-US" sz="1800" b="1"/>
        </a:p>
      </dgm:t>
    </dgm:pt>
    <dgm:pt modelId="{CA0180B8-E8C0-C346-A0C9-36C4F9E6C499}" type="parTrans" cxnId="{666D2620-D002-7047-8B65-33EEC76C2F5A}">
      <dgm:prSet/>
      <dgm:spPr/>
      <dgm:t>
        <a:bodyPr/>
        <a:lstStyle/>
        <a:p>
          <a:endParaRPr lang="en-US"/>
        </a:p>
      </dgm:t>
    </dgm:pt>
    <dgm:pt modelId="{3F1FE4FE-EE04-3A48-AA96-9F82111A66EE}" type="sibTrans" cxnId="{666D2620-D002-7047-8B65-33EEC76C2F5A}">
      <dgm:prSet/>
      <dgm:spPr/>
      <dgm:t>
        <a:bodyPr/>
        <a:lstStyle/>
        <a:p>
          <a:endParaRPr lang="en-US"/>
        </a:p>
      </dgm:t>
    </dgm:pt>
    <dgm:pt modelId="{6CEFD482-A6CC-3446-9E95-A98654D2C109}">
      <dgm:prSet phldrT="[Text]" custT="1"/>
      <dgm:spPr/>
      <dgm:t>
        <a:bodyPr/>
        <a:lstStyle/>
        <a:p>
          <a:endParaRPr lang="en-US" sz="1800" b="1" dirty="0"/>
        </a:p>
      </dgm:t>
    </dgm:pt>
    <dgm:pt modelId="{7629ADDE-B6B5-5843-91E8-1BC7248C5A7F}" type="parTrans" cxnId="{29A8DD8E-9B81-4847-911D-3124B5C706E7}">
      <dgm:prSet/>
      <dgm:spPr/>
      <dgm:t>
        <a:bodyPr/>
        <a:lstStyle/>
        <a:p>
          <a:endParaRPr lang="en-US"/>
        </a:p>
      </dgm:t>
    </dgm:pt>
    <dgm:pt modelId="{912DE5F6-E7F8-964D-9E34-4812447F8B92}" type="sibTrans" cxnId="{29A8DD8E-9B81-4847-911D-3124B5C706E7}">
      <dgm:prSet/>
      <dgm:spPr/>
      <dgm:t>
        <a:bodyPr/>
        <a:lstStyle/>
        <a:p>
          <a:endParaRPr lang="en-US"/>
        </a:p>
      </dgm:t>
    </dgm:pt>
    <dgm:pt modelId="{7D810564-8BF4-3F45-8FB9-2F324185C74D}">
      <dgm:prSet phldrT="[Text]" custT="1"/>
      <dgm:spPr/>
      <dgm:t>
        <a:bodyPr/>
        <a:lstStyle/>
        <a:p>
          <a:endParaRPr lang="en-US" sz="1800" b="1"/>
        </a:p>
      </dgm:t>
    </dgm:pt>
    <dgm:pt modelId="{2734E23C-F53A-2942-B914-8E95C140BB0C}" type="parTrans" cxnId="{D1C25FAC-72B9-F641-BB49-D063E3338A03}">
      <dgm:prSet/>
      <dgm:spPr/>
      <dgm:t>
        <a:bodyPr/>
        <a:lstStyle/>
        <a:p>
          <a:endParaRPr lang="en-US"/>
        </a:p>
      </dgm:t>
    </dgm:pt>
    <dgm:pt modelId="{150A9204-28FD-FA48-8AB5-5B2CF2F54472}" type="sibTrans" cxnId="{D1C25FAC-72B9-F641-BB49-D063E3338A03}">
      <dgm:prSet/>
      <dgm:spPr/>
      <dgm:t>
        <a:bodyPr/>
        <a:lstStyle/>
        <a:p>
          <a:endParaRPr lang="en-US"/>
        </a:p>
      </dgm:t>
    </dgm:pt>
    <dgm:pt modelId="{28A33D9E-A7F6-854F-9344-7F0088954856}" type="pres">
      <dgm:prSet presAssocID="{940E4BB5-2219-964E-A459-F02DE379DD87}" presName="Name0" presStyleCnt="0">
        <dgm:presLayoutVars>
          <dgm:dir/>
          <dgm:animLvl val="lvl"/>
          <dgm:resizeHandles val="exact"/>
        </dgm:presLayoutVars>
      </dgm:prSet>
      <dgm:spPr/>
    </dgm:pt>
    <dgm:pt modelId="{C47B240C-F2ED-1E4C-8ED5-1222744D6EF6}" type="pres">
      <dgm:prSet presAssocID="{22F717C1-2069-A942-A2A5-B5D2707E3F23}" presName="composite" presStyleCnt="0"/>
      <dgm:spPr/>
    </dgm:pt>
    <dgm:pt modelId="{4DDAFBA4-6530-4643-80D9-DEA7D3D35AC8}" type="pres">
      <dgm:prSet presAssocID="{22F717C1-2069-A942-A2A5-B5D2707E3F23}" presName="parTx" presStyleLbl="alignNode1" presStyleIdx="0" presStyleCnt="3">
        <dgm:presLayoutVars>
          <dgm:chMax val="0"/>
          <dgm:chPref val="0"/>
          <dgm:bulletEnabled val="1"/>
        </dgm:presLayoutVars>
      </dgm:prSet>
      <dgm:spPr/>
    </dgm:pt>
    <dgm:pt modelId="{3E67DE45-D592-484B-B306-67A9D3296ED3}" type="pres">
      <dgm:prSet presAssocID="{22F717C1-2069-A942-A2A5-B5D2707E3F23}" presName="desTx" presStyleLbl="alignAccFollowNode1" presStyleIdx="0" presStyleCnt="3">
        <dgm:presLayoutVars>
          <dgm:bulletEnabled val="1"/>
        </dgm:presLayoutVars>
      </dgm:prSet>
      <dgm:spPr/>
    </dgm:pt>
    <dgm:pt modelId="{2E39676A-57D3-6D47-9875-DB17BCE563C0}" type="pres">
      <dgm:prSet presAssocID="{B9390817-10C3-D342-BE6D-C03896AE7B49}" presName="space" presStyleCnt="0"/>
      <dgm:spPr/>
    </dgm:pt>
    <dgm:pt modelId="{0EEFE7EE-1C07-8848-B14E-CF0F4D7090F4}" type="pres">
      <dgm:prSet presAssocID="{92BBEF56-5A5D-6644-9BBA-BD713EFE017F}" presName="composite" presStyleCnt="0"/>
      <dgm:spPr/>
    </dgm:pt>
    <dgm:pt modelId="{A4A1443F-15B9-164F-BA0B-C1BC56C858F7}" type="pres">
      <dgm:prSet presAssocID="{92BBEF56-5A5D-6644-9BBA-BD713EFE017F}" presName="parTx" presStyleLbl="alignNode1" presStyleIdx="1" presStyleCnt="3">
        <dgm:presLayoutVars>
          <dgm:chMax val="0"/>
          <dgm:chPref val="0"/>
          <dgm:bulletEnabled val="1"/>
        </dgm:presLayoutVars>
      </dgm:prSet>
      <dgm:spPr/>
    </dgm:pt>
    <dgm:pt modelId="{A81B3817-F9B9-7540-BD2E-372C8DCD2C80}" type="pres">
      <dgm:prSet presAssocID="{92BBEF56-5A5D-6644-9BBA-BD713EFE017F}" presName="desTx" presStyleLbl="alignAccFollowNode1" presStyleIdx="1" presStyleCnt="3">
        <dgm:presLayoutVars>
          <dgm:bulletEnabled val="1"/>
        </dgm:presLayoutVars>
      </dgm:prSet>
      <dgm:spPr/>
    </dgm:pt>
    <dgm:pt modelId="{9902A3F7-DD9E-3D49-BCCB-763E7152A3E4}" type="pres">
      <dgm:prSet presAssocID="{7BD06B83-3F52-D346-8932-E84CA96E8615}" presName="space" presStyleCnt="0"/>
      <dgm:spPr/>
    </dgm:pt>
    <dgm:pt modelId="{717ABCE5-090C-284A-AE5C-6AC858DA179A}" type="pres">
      <dgm:prSet presAssocID="{55CFC053-4658-5244-AFA3-7ACFB8CE29F3}" presName="composite" presStyleCnt="0"/>
      <dgm:spPr/>
    </dgm:pt>
    <dgm:pt modelId="{D54A2596-92DB-EF4D-B7AD-E28FFB16B78E}" type="pres">
      <dgm:prSet presAssocID="{55CFC053-4658-5244-AFA3-7ACFB8CE29F3}" presName="parTx" presStyleLbl="alignNode1" presStyleIdx="2" presStyleCnt="3">
        <dgm:presLayoutVars>
          <dgm:chMax val="0"/>
          <dgm:chPref val="0"/>
          <dgm:bulletEnabled val="1"/>
        </dgm:presLayoutVars>
      </dgm:prSet>
      <dgm:spPr/>
    </dgm:pt>
    <dgm:pt modelId="{05AFE1AE-76F1-E44F-B689-5B317FC6E3B2}" type="pres">
      <dgm:prSet presAssocID="{55CFC053-4658-5244-AFA3-7ACFB8CE29F3}" presName="desTx" presStyleLbl="alignAccFollowNode1" presStyleIdx="2" presStyleCnt="3">
        <dgm:presLayoutVars>
          <dgm:bulletEnabled val="1"/>
        </dgm:presLayoutVars>
      </dgm:prSet>
      <dgm:spPr/>
    </dgm:pt>
  </dgm:ptLst>
  <dgm:cxnLst>
    <dgm:cxn modelId="{128B9401-8763-5D4F-87D0-FDD1A9187961}" type="presOf" srcId="{22F717C1-2069-A942-A2A5-B5D2707E3F23}" destId="{4DDAFBA4-6530-4643-80D9-DEA7D3D35AC8}" srcOrd="0" destOrd="0" presId="urn:microsoft.com/office/officeart/2005/8/layout/hList1"/>
    <dgm:cxn modelId="{3C75C402-82D8-774E-BE2C-2B0794B2A626}" type="presOf" srcId="{DDF9852C-DD20-DD4E-AB16-A0BF4361603D}" destId="{05AFE1AE-76F1-E44F-B689-5B317FC6E3B2}" srcOrd="0" destOrd="2" presId="urn:microsoft.com/office/officeart/2005/8/layout/hList1"/>
    <dgm:cxn modelId="{56C35206-5E19-8F48-AEA5-F9BDE84E2056}" srcId="{22F717C1-2069-A942-A2A5-B5D2707E3F23}" destId="{8E70EF0A-DE47-C347-A3A3-7AB12B2F3034}" srcOrd="0" destOrd="0" parTransId="{CDA2997D-6540-6746-9F3D-7DB234473000}" sibTransId="{7194D537-8601-3041-8582-92F90AD88831}"/>
    <dgm:cxn modelId="{B69EA70A-6FE0-B340-9AC7-AE791D9FED8F}" type="presOf" srcId="{92BBEF56-5A5D-6644-9BBA-BD713EFE017F}" destId="{A4A1443F-15B9-164F-BA0B-C1BC56C858F7}" srcOrd="0" destOrd="0" presId="urn:microsoft.com/office/officeart/2005/8/layout/hList1"/>
    <dgm:cxn modelId="{1120140D-9CDE-4048-8861-DB30B54BCA44}" type="presOf" srcId="{498C0817-C5AD-F94D-AEB2-4794CD843919}" destId="{05AFE1AE-76F1-E44F-B689-5B317FC6E3B2}" srcOrd="0" destOrd="1" presId="urn:microsoft.com/office/officeart/2005/8/layout/hList1"/>
    <dgm:cxn modelId="{8C5B3A0D-EF1A-F546-A30A-8B879488FAB0}" srcId="{92BBEF56-5A5D-6644-9BBA-BD713EFE017F}" destId="{6F2871B9-94BD-224A-AB79-9EEC819E02DB}" srcOrd="1" destOrd="0" parTransId="{687C9992-2DE0-8346-BD18-6A102551E7A8}" sibTransId="{0E0793E6-1187-7E4D-8D48-5B11FCF79FF7}"/>
    <dgm:cxn modelId="{E1537916-7757-644E-BE39-5C4EBAFF41A2}" srcId="{22F717C1-2069-A942-A2A5-B5D2707E3F23}" destId="{E0E68A34-C21D-AF4D-A850-53B2782E9351}" srcOrd="4" destOrd="0" parTransId="{4D8E46AB-0E67-0642-BBCF-CC3648E48C73}" sibTransId="{CC5FC0A8-4B05-2742-B40A-65488243AD70}"/>
    <dgm:cxn modelId="{5D6F571D-828F-064F-A1B0-EC8F275B9CE1}" type="presOf" srcId="{4AA3E12E-28BD-AE44-A719-0A0041B97B8B}" destId="{05AFE1AE-76F1-E44F-B689-5B317FC6E3B2}" srcOrd="0" destOrd="0" presId="urn:microsoft.com/office/officeart/2005/8/layout/hList1"/>
    <dgm:cxn modelId="{666D2620-D002-7047-8B65-33EEC76C2F5A}" srcId="{55CFC053-4658-5244-AFA3-7ACFB8CE29F3}" destId="{96A57194-491A-A844-B3AA-5349F0AAF234}" srcOrd="3" destOrd="0" parTransId="{CA0180B8-E8C0-C346-A0C9-36C4F9E6C499}" sibTransId="{3F1FE4FE-EE04-3A48-AA96-9F82111A66EE}"/>
    <dgm:cxn modelId="{0FE9C921-89DB-B040-9BD7-AA408290841A}" type="presOf" srcId="{E0E68A34-C21D-AF4D-A850-53B2782E9351}" destId="{3E67DE45-D592-484B-B306-67A9D3296ED3}" srcOrd="0" destOrd="4" presId="urn:microsoft.com/office/officeart/2005/8/layout/hList1"/>
    <dgm:cxn modelId="{04CC0922-B31C-BF40-B505-384D472283C5}" type="presOf" srcId="{7D810564-8BF4-3F45-8FB9-2F324185C74D}" destId="{A81B3817-F9B9-7540-BD2E-372C8DCD2C80}" srcOrd="0" destOrd="6" presId="urn:microsoft.com/office/officeart/2005/8/layout/hList1"/>
    <dgm:cxn modelId="{3FD15123-DE23-8047-AFF3-4DE18A4A9F65}" type="presOf" srcId="{4C167662-468C-544B-901F-DB250E8F9009}" destId="{A81B3817-F9B9-7540-BD2E-372C8DCD2C80}" srcOrd="0" destOrd="5" presId="urn:microsoft.com/office/officeart/2005/8/layout/hList1"/>
    <dgm:cxn modelId="{9A457626-95B3-8A4D-BFDD-E816FAFE4F7E}" type="presOf" srcId="{86E1BB21-D0F6-9E4F-BA66-0613EB8C77A7}" destId="{05AFE1AE-76F1-E44F-B689-5B317FC6E3B2}" srcOrd="0" destOrd="5" presId="urn:microsoft.com/office/officeart/2005/8/layout/hList1"/>
    <dgm:cxn modelId="{D9B7982C-194E-3648-B66A-07E9CC9CB623}" type="presOf" srcId="{433D2BCE-A6D6-8448-89CB-58A39385EB2B}" destId="{A81B3817-F9B9-7540-BD2E-372C8DCD2C80}" srcOrd="0" destOrd="2" presId="urn:microsoft.com/office/officeart/2005/8/layout/hList1"/>
    <dgm:cxn modelId="{94DD0D34-C6DB-C04B-ACB9-C1B70581ADCD}" type="presOf" srcId="{6CEFD482-A6CC-3446-9E95-A98654D2C109}" destId="{A81B3817-F9B9-7540-BD2E-372C8DCD2C80}" srcOrd="0" destOrd="7" presId="urn:microsoft.com/office/officeart/2005/8/layout/hList1"/>
    <dgm:cxn modelId="{3DEDF53D-41EB-0246-A5D1-EAD34CB29D3F}" type="presOf" srcId="{BB926E03-3767-C747-96EE-A690EF8FCBBA}" destId="{05AFE1AE-76F1-E44F-B689-5B317FC6E3B2}" srcOrd="0" destOrd="4" presId="urn:microsoft.com/office/officeart/2005/8/layout/hList1"/>
    <dgm:cxn modelId="{DEEB6840-397B-5744-9051-6FD5378639FF}" srcId="{22F717C1-2069-A942-A2A5-B5D2707E3F23}" destId="{21BDF405-8F92-FB4B-A6A9-9314CC3AF020}" srcOrd="1" destOrd="0" parTransId="{B4B7226C-C4F8-9146-92CE-AFDF7CB9F488}" sibTransId="{C6524BB4-8A31-DD4D-B9B0-7FB65F7EBEE6}"/>
    <dgm:cxn modelId="{C2EC9F43-B52B-C645-B1BE-121745678238}" srcId="{55CFC053-4658-5244-AFA3-7ACFB8CE29F3}" destId="{498C0817-C5AD-F94D-AEB2-4794CD843919}" srcOrd="1" destOrd="0" parTransId="{86A27D36-BC3F-FC44-A42C-A10A4133D8E7}" sibTransId="{4EB95A5F-97BF-3F40-9ECC-F3169416BEB5}"/>
    <dgm:cxn modelId="{EA36B448-F11D-EA4B-93E9-D79D3FEE100F}" type="presOf" srcId="{E76968F5-5E8B-1942-8B16-E8FBF0E7B0A6}" destId="{A81B3817-F9B9-7540-BD2E-372C8DCD2C80}" srcOrd="0" destOrd="3" presId="urn:microsoft.com/office/officeart/2005/8/layout/hList1"/>
    <dgm:cxn modelId="{12823A52-A354-864D-BC47-0CD11C1E8085}" srcId="{55CFC053-4658-5244-AFA3-7ACFB8CE29F3}" destId="{86E1BB21-D0F6-9E4F-BA66-0613EB8C77A7}" srcOrd="5" destOrd="0" parTransId="{3FF33397-F700-0F46-AE89-E66478BABAC8}" sibTransId="{3B3B2EB8-631E-6B4C-9367-6FF5557FD8D4}"/>
    <dgm:cxn modelId="{DA8E3854-537B-284C-A58B-5DCBE31F7293}" srcId="{22F717C1-2069-A942-A2A5-B5D2707E3F23}" destId="{F767C4E2-EE06-4E4B-BA4C-12D885428738}" srcOrd="5" destOrd="0" parTransId="{A0670C17-BD73-A546-9E0B-8EC8EA184A2D}" sibTransId="{86E6D2EF-A927-4042-B971-3DB307F42258}"/>
    <dgm:cxn modelId="{66CE0859-C973-FC46-9DDE-CA358D4DD522}" type="presOf" srcId="{96A57194-491A-A844-B3AA-5349F0AAF234}" destId="{05AFE1AE-76F1-E44F-B689-5B317FC6E3B2}" srcOrd="0" destOrd="3" presId="urn:microsoft.com/office/officeart/2005/8/layout/hList1"/>
    <dgm:cxn modelId="{B986D65A-C734-BA42-9158-98D38164381F}" type="presOf" srcId="{8E70EF0A-DE47-C347-A3A3-7AB12B2F3034}" destId="{3E67DE45-D592-484B-B306-67A9D3296ED3}" srcOrd="0" destOrd="0" presId="urn:microsoft.com/office/officeart/2005/8/layout/hList1"/>
    <dgm:cxn modelId="{8A446D62-968A-D549-A9CF-D46A1817A695}" type="presOf" srcId="{55CFC053-4658-5244-AFA3-7ACFB8CE29F3}" destId="{D54A2596-92DB-EF4D-B7AD-E28FFB16B78E}" srcOrd="0" destOrd="0" presId="urn:microsoft.com/office/officeart/2005/8/layout/hList1"/>
    <dgm:cxn modelId="{BAB01468-C976-8C4B-BE07-97D46EED52DD}" type="presOf" srcId="{21BDF405-8F92-FB4B-A6A9-9314CC3AF020}" destId="{3E67DE45-D592-484B-B306-67A9D3296ED3}" srcOrd="0" destOrd="1" presId="urn:microsoft.com/office/officeart/2005/8/layout/hList1"/>
    <dgm:cxn modelId="{5235B169-B58B-154B-8539-F606D00EFF6A}" srcId="{940E4BB5-2219-964E-A459-F02DE379DD87}" destId="{55CFC053-4658-5244-AFA3-7ACFB8CE29F3}" srcOrd="2" destOrd="0" parTransId="{D26FB469-1DE3-E94F-90CE-F62AD98259E5}" sibTransId="{C5815B89-99FC-5E47-9A85-FCFD580CC4AA}"/>
    <dgm:cxn modelId="{B864996C-C0CE-5C4E-BBD2-BFD1BF3B941F}" type="presOf" srcId="{7DFA458D-9182-8E47-A059-408192CF29BC}" destId="{3E67DE45-D592-484B-B306-67A9D3296ED3}" srcOrd="0" destOrd="3" presId="urn:microsoft.com/office/officeart/2005/8/layout/hList1"/>
    <dgm:cxn modelId="{676FFD7C-4642-874C-A052-A1327B6A5186}" srcId="{55CFC053-4658-5244-AFA3-7ACFB8CE29F3}" destId="{4AA3E12E-28BD-AE44-A719-0A0041B97B8B}" srcOrd="0" destOrd="0" parTransId="{85E9A4C1-581C-EC41-B14B-A4164D9DAEA8}" sibTransId="{C51DC3F1-8F14-C947-BC60-D545668EE113}"/>
    <dgm:cxn modelId="{E3ED717D-42F9-4546-9081-87AE50C9ADC7}" srcId="{940E4BB5-2219-964E-A459-F02DE379DD87}" destId="{92BBEF56-5A5D-6644-9BBA-BD713EFE017F}" srcOrd="1" destOrd="0" parTransId="{4FA3E39A-BAAB-724B-82D2-A19CC2CDBCDC}" sibTransId="{7BD06B83-3F52-D346-8932-E84CA96E8615}"/>
    <dgm:cxn modelId="{CAEC5B89-456E-7E48-989B-D0203B493A67}" srcId="{92BBEF56-5A5D-6644-9BBA-BD713EFE017F}" destId="{70A707A7-89B0-7646-A8F4-8821860F06CE}" srcOrd="4" destOrd="0" parTransId="{87A8866A-B06A-3744-BF21-6CA9558F9041}" sibTransId="{A588AD84-ED82-3446-A00E-6E3277D96EF1}"/>
    <dgm:cxn modelId="{1F0AEF8C-97F6-9C4D-ACD3-A0A2A27ADC54}" type="presOf" srcId="{70A707A7-89B0-7646-A8F4-8821860F06CE}" destId="{A81B3817-F9B9-7540-BD2E-372C8DCD2C80}" srcOrd="0" destOrd="4" presId="urn:microsoft.com/office/officeart/2005/8/layout/hList1"/>
    <dgm:cxn modelId="{29A8DD8E-9B81-4847-911D-3124B5C706E7}" srcId="{92BBEF56-5A5D-6644-9BBA-BD713EFE017F}" destId="{6CEFD482-A6CC-3446-9E95-A98654D2C109}" srcOrd="7" destOrd="0" parTransId="{7629ADDE-B6B5-5843-91E8-1BC7248C5A7F}" sibTransId="{912DE5F6-E7F8-964D-9E34-4812447F8B92}"/>
    <dgm:cxn modelId="{AF22B68F-DAEC-7D41-A7BC-EDE59723837E}" type="presOf" srcId="{6F2871B9-94BD-224A-AB79-9EEC819E02DB}" destId="{A81B3817-F9B9-7540-BD2E-372C8DCD2C80}" srcOrd="0" destOrd="1" presId="urn:microsoft.com/office/officeart/2005/8/layout/hList1"/>
    <dgm:cxn modelId="{6F031096-1061-004E-8FFA-ABE3828A94AD}" type="presOf" srcId="{27DB114B-2812-2C4F-8F7B-5DEBCB58CB1E}" destId="{A81B3817-F9B9-7540-BD2E-372C8DCD2C80}" srcOrd="0" destOrd="0" presId="urn:microsoft.com/office/officeart/2005/8/layout/hList1"/>
    <dgm:cxn modelId="{A94E7EA6-9004-8A4A-819E-5FE27A773FE1}" type="presOf" srcId="{DC25C8AF-9728-5643-9381-E7AA08F96A95}" destId="{3E67DE45-D592-484B-B306-67A9D3296ED3}" srcOrd="0" destOrd="2" presId="urn:microsoft.com/office/officeart/2005/8/layout/hList1"/>
    <dgm:cxn modelId="{D1C25FAC-72B9-F641-BB49-D063E3338A03}" srcId="{92BBEF56-5A5D-6644-9BBA-BD713EFE017F}" destId="{7D810564-8BF4-3F45-8FB9-2F324185C74D}" srcOrd="6" destOrd="0" parTransId="{2734E23C-F53A-2942-B914-8E95C140BB0C}" sibTransId="{150A9204-28FD-FA48-8AB5-5B2CF2F54472}"/>
    <dgm:cxn modelId="{91DD5FAF-9559-944F-A9E8-E8ED9FB2C9E6}" srcId="{22F717C1-2069-A942-A2A5-B5D2707E3F23}" destId="{7DFA458D-9182-8E47-A059-408192CF29BC}" srcOrd="3" destOrd="0" parTransId="{869F3455-CA7C-2047-B6BE-60BC2C848743}" sibTransId="{1C9E59E1-5624-F04B-9ECC-3704E85836CD}"/>
    <dgm:cxn modelId="{77DFB2C6-29A6-3646-9CF4-466322E18159}" srcId="{92BBEF56-5A5D-6644-9BBA-BD713EFE017F}" destId="{4C167662-468C-544B-901F-DB250E8F9009}" srcOrd="5" destOrd="0" parTransId="{EC087219-6EBF-8442-A859-696A3D08AA73}" sibTransId="{F8B9F81F-08AC-394B-B1B3-1FAF96F59280}"/>
    <dgm:cxn modelId="{047CE6D3-C85B-B241-980E-F41A9CAAAAAC}" type="presOf" srcId="{F767C4E2-EE06-4E4B-BA4C-12D885428738}" destId="{3E67DE45-D592-484B-B306-67A9D3296ED3}" srcOrd="0" destOrd="5" presId="urn:microsoft.com/office/officeart/2005/8/layout/hList1"/>
    <dgm:cxn modelId="{4B5116D5-11B3-CB48-A7E6-6BCDFB5B872B}" srcId="{92BBEF56-5A5D-6644-9BBA-BD713EFE017F}" destId="{E76968F5-5E8B-1942-8B16-E8FBF0E7B0A6}" srcOrd="3" destOrd="0" parTransId="{E5DE397F-9AD5-C34C-BE1A-110818E64FF3}" sibTransId="{72CAA99A-D2A1-5A48-A3C9-8797E940B750}"/>
    <dgm:cxn modelId="{DD9C37E0-65F1-0344-92DF-07AAB0107D12}" srcId="{22F717C1-2069-A942-A2A5-B5D2707E3F23}" destId="{DC25C8AF-9728-5643-9381-E7AA08F96A95}" srcOrd="2" destOrd="0" parTransId="{D416126C-9098-0C49-8630-FAB9C4DCD4EA}" sibTransId="{6E572D4D-CBE8-AB49-9705-AE31BB7D9F03}"/>
    <dgm:cxn modelId="{1BE35CEE-3DCE-CD47-AE56-C5E218D6D182}" srcId="{55CFC053-4658-5244-AFA3-7ACFB8CE29F3}" destId="{BB926E03-3767-C747-96EE-A690EF8FCBBA}" srcOrd="4" destOrd="0" parTransId="{4AAF51B5-4E29-A647-B359-A3E2FF7D6165}" sibTransId="{7EED5E95-A8A6-8942-A51F-A40AE35D8631}"/>
    <dgm:cxn modelId="{077240F2-DA6D-F947-A723-80F67D15600B}" srcId="{92BBEF56-5A5D-6644-9BBA-BD713EFE017F}" destId="{433D2BCE-A6D6-8448-89CB-58A39385EB2B}" srcOrd="2" destOrd="0" parTransId="{767FD96A-D519-6C43-A273-79986F2212B6}" sibTransId="{8233A2E2-7FE7-0141-8EE9-C8D158FD1E3F}"/>
    <dgm:cxn modelId="{9F0920F5-4D85-864E-9667-45392613DEF7}" type="presOf" srcId="{940E4BB5-2219-964E-A459-F02DE379DD87}" destId="{28A33D9E-A7F6-854F-9344-7F0088954856}" srcOrd="0" destOrd="0" presId="urn:microsoft.com/office/officeart/2005/8/layout/hList1"/>
    <dgm:cxn modelId="{B18E39F5-67AC-5748-B24C-21548551B20D}" srcId="{940E4BB5-2219-964E-A459-F02DE379DD87}" destId="{22F717C1-2069-A942-A2A5-B5D2707E3F23}" srcOrd="0" destOrd="0" parTransId="{E05BE3A7-7E75-754C-96A4-3ACCCAC19351}" sibTransId="{B9390817-10C3-D342-BE6D-C03896AE7B49}"/>
    <dgm:cxn modelId="{922F58FD-29CA-8444-9BB8-CC777221CECC}" srcId="{92BBEF56-5A5D-6644-9BBA-BD713EFE017F}" destId="{27DB114B-2812-2C4F-8F7B-5DEBCB58CB1E}" srcOrd="0" destOrd="0" parTransId="{EE5C724A-F480-6747-AE4C-638AEB4CED63}" sibTransId="{4C0D2CA5-995C-0844-BA81-AA8D12191859}"/>
    <dgm:cxn modelId="{F5D45AFE-5A43-D341-AFD1-32B22EDA696E}" srcId="{55CFC053-4658-5244-AFA3-7ACFB8CE29F3}" destId="{DDF9852C-DD20-DD4E-AB16-A0BF4361603D}" srcOrd="2" destOrd="0" parTransId="{CA29F2DE-710C-B048-9953-BFECEE0A501E}" sibTransId="{80047845-88C1-D140-B486-CD768607003B}"/>
    <dgm:cxn modelId="{2D870370-5838-3C40-88C8-E355A3EA6F03}" type="presParOf" srcId="{28A33D9E-A7F6-854F-9344-7F0088954856}" destId="{C47B240C-F2ED-1E4C-8ED5-1222744D6EF6}" srcOrd="0" destOrd="0" presId="urn:microsoft.com/office/officeart/2005/8/layout/hList1"/>
    <dgm:cxn modelId="{883DE83E-6AFA-944F-BD28-8C4D0F2039A1}" type="presParOf" srcId="{C47B240C-F2ED-1E4C-8ED5-1222744D6EF6}" destId="{4DDAFBA4-6530-4643-80D9-DEA7D3D35AC8}" srcOrd="0" destOrd="0" presId="urn:microsoft.com/office/officeart/2005/8/layout/hList1"/>
    <dgm:cxn modelId="{D9CB270F-204C-BC40-B069-1C3578541181}" type="presParOf" srcId="{C47B240C-F2ED-1E4C-8ED5-1222744D6EF6}" destId="{3E67DE45-D592-484B-B306-67A9D3296ED3}" srcOrd="1" destOrd="0" presId="urn:microsoft.com/office/officeart/2005/8/layout/hList1"/>
    <dgm:cxn modelId="{FD6A5866-6C01-5243-8B78-46B390BD32CB}" type="presParOf" srcId="{28A33D9E-A7F6-854F-9344-7F0088954856}" destId="{2E39676A-57D3-6D47-9875-DB17BCE563C0}" srcOrd="1" destOrd="0" presId="urn:microsoft.com/office/officeart/2005/8/layout/hList1"/>
    <dgm:cxn modelId="{82A4B4C9-6C3B-CE44-96DE-CF5E44DA4CE4}" type="presParOf" srcId="{28A33D9E-A7F6-854F-9344-7F0088954856}" destId="{0EEFE7EE-1C07-8848-B14E-CF0F4D7090F4}" srcOrd="2" destOrd="0" presId="urn:microsoft.com/office/officeart/2005/8/layout/hList1"/>
    <dgm:cxn modelId="{B8B222F8-0800-494D-ACC9-153F120DAB10}" type="presParOf" srcId="{0EEFE7EE-1C07-8848-B14E-CF0F4D7090F4}" destId="{A4A1443F-15B9-164F-BA0B-C1BC56C858F7}" srcOrd="0" destOrd="0" presId="urn:microsoft.com/office/officeart/2005/8/layout/hList1"/>
    <dgm:cxn modelId="{DA0E3843-BBD3-EB41-8D61-0AEA00A80D56}" type="presParOf" srcId="{0EEFE7EE-1C07-8848-B14E-CF0F4D7090F4}" destId="{A81B3817-F9B9-7540-BD2E-372C8DCD2C80}" srcOrd="1" destOrd="0" presId="urn:microsoft.com/office/officeart/2005/8/layout/hList1"/>
    <dgm:cxn modelId="{E36C8660-F0A3-FA46-9F4F-2B2ECDC775F7}" type="presParOf" srcId="{28A33D9E-A7F6-854F-9344-7F0088954856}" destId="{9902A3F7-DD9E-3D49-BCCB-763E7152A3E4}" srcOrd="3" destOrd="0" presId="urn:microsoft.com/office/officeart/2005/8/layout/hList1"/>
    <dgm:cxn modelId="{C785A62D-FD0F-F647-BE80-C7AB112CF6ED}" type="presParOf" srcId="{28A33D9E-A7F6-854F-9344-7F0088954856}" destId="{717ABCE5-090C-284A-AE5C-6AC858DA179A}" srcOrd="4" destOrd="0" presId="urn:microsoft.com/office/officeart/2005/8/layout/hList1"/>
    <dgm:cxn modelId="{815DD31D-F281-E249-A488-68557639C0F0}" type="presParOf" srcId="{717ABCE5-090C-284A-AE5C-6AC858DA179A}" destId="{D54A2596-92DB-EF4D-B7AD-E28FFB16B78E}" srcOrd="0" destOrd="0" presId="urn:microsoft.com/office/officeart/2005/8/layout/hList1"/>
    <dgm:cxn modelId="{9747D688-2D8A-A64E-8877-FF248790E91C}" type="presParOf" srcId="{717ABCE5-090C-284A-AE5C-6AC858DA179A}" destId="{05AFE1AE-76F1-E44F-B689-5B317FC6E3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87535-64BE-0F41-BD2D-05F827A2EFCF}" type="doc">
      <dgm:prSet loTypeId="urn:microsoft.com/office/officeart/2005/8/layout/hList3" loCatId="" qsTypeId="urn:microsoft.com/office/officeart/2005/8/quickstyle/simple1" qsCatId="simple" csTypeId="urn:microsoft.com/office/officeart/2005/8/colors/accent2_1" csCatId="accent2" phldr="1"/>
      <dgm:spPr/>
      <dgm:t>
        <a:bodyPr/>
        <a:lstStyle/>
        <a:p>
          <a:endParaRPr lang="en-US"/>
        </a:p>
      </dgm:t>
    </dgm:pt>
    <dgm:pt modelId="{D96BE728-99FA-4C4C-BE3A-63DF97CDB83B}">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4000" b="1" i="0">
              <a:solidFill>
                <a:srgbClr val="C00000"/>
              </a:solidFill>
              <a:latin typeface="Calibri Bold"/>
              <a:ea typeface="MS PGothic" charset="0"/>
            </a:rPr>
            <a:t>Criteria for Diagnosis of PCOS</a:t>
          </a:r>
          <a:endParaRPr lang="en-US" sz="4000">
            <a:solidFill>
              <a:srgbClr val="C00000"/>
            </a:solidFill>
          </a:endParaRPr>
        </a:p>
      </dgm:t>
    </dgm:pt>
    <dgm:pt modelId="{F74A90D6-E611-7C4D-ACDC-DE3A65E74AD7}" type="parTrans" cxnId="{0B136F7F-326D-004B-A903-F0DFC54B9400}">
      <dgm:prSet/>
      <dgm:spPr/>
      <dgm:t>
        <a:bodyPr/>
        <a:lstStyle/>
        <a:p>
          <a:endParaRPr lang="en-US"/>
        </a:p>
      </dgm:t>
    </dgm:pt>
    <dgm:pt modelId="{A4CB10DE-DF0F-3747-AF1C-10A9808F7379}" type="sibTrans" cxnId="{0B136F7F-326D-004B-A903-F0DFC54B9400}">
      <dgm:prSet/>
      <dgm:spPr/>
      <dgm:t>
        <a:bodyPr/>
        <a:lstStyle/>
        <a:p>
          <a:endParaRPr lang="en-US"/>
        </a:p>
      </dgm:t>
    </dgm:pt>
    <dgm:pt modelId="{06BD5980-E421-D14C-BBE1-0D81B623F549}">
      <dgm:prSet phldrT="[Text]" custT="1"/>
      <dgm:spPr/>
      <dgm:t>
        <a:bodyPr/>
        <a:lstStyle/>
        <a:p>
          <a:r>
            <a:rPr lang="en-US" sz="2000" b="1" i="0" dirty="0">
              <a:solidFill>
                <a:srgbClr val="1930A7"/>
              </a:solidFill>
              <a:latin typeface="Calibri Bold"/>
              <a:ea typeface="ＭＳ Ｐゴシック" charset="0"/>
              <a:cs typeface="Comic Sans MS"/>
            </a:rPr>
            <a:t>PCOS definition NIH criteria 1990</a:t>
          </a:r>
        </a:p>
        <a:p>
          <a:r>
            <a:rPr lang="en-US" sz="2000" b="1" i="0" dirty="0">
              <a:latin typeface="Calibri Bold"/>
              <a:ea typeface="ＭＳ Ｐゴシック" charset="0"/>
              <a:cs typeface="Comic Sans MS"/>
            </a:rPr>
            <a:t>Both of the following manifestations</a:t>
          </a:r>
        </a:p>
        <a:p>
          <a:r>
            <a:rPr lang="en-US" sz="2000" b="1" i="0" dirty="0">
              <a:latin typeface="Calibri Bold"/>
              <a:ea typeface="ＭＳ Ｐゴシック" charset="0"/>
              <a:cs typeface="Comic Sans MS"/>
            </a:rPr>
            <a:t>1.Clinical and/or </a:t>
          </a:r>
        </a:p>
        <a:p>
          <a:r>
            <a:rPr lang="en-US" sz="2000" b="1" i="0" dirty="0">
              <a:latin typeface="Calibri Bold"/>
              <a:ea typeface="ＭＳ Ｐゴシック" charset="0"/>
              <a:cs typeface="Comic Sans MS"/>
            </a:rPr>
            <a:t>biochemical signs of hyperandrogenism</a:t>
          </a:r>
        </a:p>
        <a:p>
          <a:r>
            <a:rPr lang="en-US" sz="2000" b="1" i="0" dirty="0">
              <a:latin typeface="Calibri Bold"/>
              <a:ea typeface="ＭＳ Ｐゴシック" charset="0"/>
              <a:cs typeface="Comic Sans MS"/>
            </a:rPr>
            <a:t>2. Oligo- or chronic anovulation</a:t>
          </a:r>
        </a:p>
        <a:p>
          <a:endParaRPr lang="en-US" sz="2000" b="1" i="0" dirty="0">
            <a:latin typeface="Calibri Bold"/>
            <a:cs typeface="Comic Sans MS"/>
          </a:endParaRPr>
        </a:p>
      </dgm:t>
    </dgm:pt>
    <dgm:pt modelId="{12081AFC-2FD3-F342-B2DC-1242290CAF78}" type="parTrans" cxnId="{16A29908-9795-384D-8E18-A5046AE264F5}">
      <dgm:prSet/>
      <dgm:spPr/>
      <dgm:t>
        <a:bodyPr/>
        <a:lstStyle/>
        <a:p>
          <a:endParaRPr lang="en-US"/>
        </a:p>
      </dgm:t>
    </dgm:pt>
    <dgm:pt modelId="{BBBEBF13-5D3F-7D4E-9AA4-550A7F2EB62B}" type="sibTrans" cxnId="{16A29908-9795-384D-8E18-A5046AE264F5}">
      <dgm:prSet/>
      <dgm:spPr/>
      <dgm:t>
        <a:bodyPr/>
        <a:lstStyle/>
        <a:p>
          <a:endParaRPr lang="en-US"/>
        </a:p>
      </dgm:t>
    </dgm:pt>
    <dgm:pt modelId="{FAC84EA1-8BBC-5E4F-A3BE-9F7B0AA87CB0}">
      <dgm:prSet phldrT="[Text]" custT="1"/>
      <dgm:spPr/>
      <dgm:t>
        <a:bodyPr/>
        <a:lstStyle/>
        <a:p>
          <a:r>
            <a:rPr lang="en-US" sz="2000" b="1" i="0">
              <a:solidFill>
                <a:srgbClr val="1930A7"/>
              </a:solidFill>
              <a:latin typeface="Calibri Bold"/>
              <a:ea typeface="MS PGothic" charset="0"/>
              <a:cs typeface="Comic Sans MS"/>
            </a:rPr>
            <a:t>Rotterdam criteria 2003 (ESHRE/ASRM)</a:t>
          </a:r>
        </a:p>
        <a:p>
          <a:r>
            <a:rPr lang="en-US" sz="2000" b="1" i="0">
              <a:latin typeface="Calibri Bold"/>
              <a:ea typeface="MS PGothic" charset="0"/>
              <a:cs typeface="Comic Sans MS"/>
            </a:rPr>
            <a:t>Two of the following three manifestations: </a:t>
          </a:r>
        </a:p>
        <a:p>
          <a:r>
            <a:rPr lang="en-US" sz="2000" b="1" i="0">
              <a:latin typeface="Calibri Bold"/>
              <a:ea typeface="MS PGothic" charset="0"/>
              <a:cs typeface="Comic Sans MS"/>
            </a:rPr>
            <a:t>1.Irregular or absent ovulation</a:t>
          </a:r>
        </a:p>
        <a:p>
          <a:r>
            <a:rPr lang="en-US" sz="2000" b="1" i="0">
              <a:latin typeface="Calibri Bold"/>
              <a:ea typeface="MS PGothic" charset="0"/>
              <a:cs typeface="Comic Sans MS"/>
            </a:rPr>
            <a:t>2.Hyperandrogenism (clinical and/or biochemical) </a:t>
          </a:r>
        </a:p>
        <a:p>
          <a:r>
            <a:rPr lang="en-US" sz="2000" b="1" i="0">
              <a:latin typeface="Calibri Bold"/>
              <a:ea typeface="MS PGothic" charset="0"/>
              <a:cs typeface="Comic Sans MS"/>
            </a:rPr>
            <a:t>3. polycystic ovarian morphology on USG</a:t>
          </a:r>
          <a:endParaRPr lang="en-US" sz="2000" b="1" i="0">
            <a:latin typeface="Calibri Bold"/>
            <a:cs typeface="Comic Sans MS"/>
          </a:endParaRPr>
        </a:p>
      </dgm:t>
    </dgm:pt>
    <dgm:pt modelId="{0C5443CA-E5F4-4C45-9835-1807BAD0FFE4}" type="parTrans" cxnId="{651C916C-C351-5144-9E68-8990D2CC697C}">
      <dgm:prSet/>
      <dgm:spPr/>
      <dgm:t>
        <a:bodyPr/>
        <a:lstStyle/>
        <a:p>
          <a:endParaRPr lang="en-US"/>
        </a:p>
      </dgm:t>
    </dgm:pt>
    <dgm:pt modelId="{35081D39-5A0E-7940-A813-9175FCD106BA}" type="sibTrans" cxnId="{651C916C-C351-5144-9E68-8990D2CC697C}">
      <dgm:prSet/>
      <dgm:spPr/>
      <dgm:t>
        <a:bodyPr/>
        <a:lstStyle/>
        <a:p>
          <a:endParaRPr lang="en-US"/>
        </a:p>
      </dgm:t>
    </dgm:pt>
    <dgm:pt modelId="{D21F5E31-C7E0-B64C-88D7-ECF35D996ED0}">
      <dgm:prSet phldrT="[Text]" custT="1"/>
      <dgm:spPr/>
      <dgm:t>
        <a:bodyPr/>
        <a:lstStyle/>
        <a:p>
          <a:endParaRPr lang="it-IT" sz="2000" b="1" i="0">
            <a:solidFill>
              <a:srgbClr val="1930A7"/>
            </a:solidFill>
            <a:latin typeface="Calibri Bold"/>
            <a:ea typeface="ＭＳ Ｐゴシック" charset="0"/>
            <a:cs typeface="Comic Sans MS"/>
          </a:endParaRPr>
        </a:p>
        <a:p>
          <a:r>
            <a:rPr lang="it-IT" sz="2000" b="1" i="0">
              <a:solidFill>
                <a:srgbClr val="1930A7"/>
              </a:solidFill>
              <a:latin typeface="Calibri Bold"/>
              <a:ea typeface="ＭＳ Ｐゴシック" charset="0"/>
              <a:cs typeface="Comic Sans MS"/>
            </a:rPr>
            <a:t>AE-PCOS </a:t>
          </a:r>
          <a:r>
            <a:rPr lang="it-IT" sz="2000" b="1" i="0" err="1">
              <a:solidFill>
                <a:srgbClr val="1930A7"/>
              </a:solidFill>
              <a:latin typeface="Calibri Bold"/>
              <a:ea typeface="ＭＳ Ｐゴシック" charset="0"/>
              <a:cs typeface="Comic Sans MS"/>
            </a:rPr>
            <a:t>Criteria</a:t>
          </a:r>
          <a:r>
            <a:rPr lang="it-IT" sz="2000" b="1" i="0">
              <a:solidFill>
                <a:srgbClr val="1930A7"/>
              </a:solidFill>
              <a:latin typeface="Calibri Bold"/>
              <a:ea typeface="ＭＳ Ｐゴシック" charset="0"/>
              <a:cs typeface="Comic Sans MS"/>
            </a:rPr>
            <a:t> 2006</a:t>
          </a:r>
        </a:p>
        <a:p>
          <a:r>
            <a:rPr lang="en-US" sz="2000" b="1" i="0">
              <a:latin typeface="Calibri Bold"/>
              <a:ea typeface="ＭＳ Ｐゴシック" charset="0"/>
              <a:cs typeface="Comic Sans MS"/>
            </a:rPr>
            <a:t>Patient demonstrates both:</a:t>
          </a:r>
        </a:p>
        <a:p>
          <a:r>
            <a:rPr lang="en-US" sz="2000" b="1" i="0">
              <a:latin typeface="Calibri Bold"/>
              <a:ea typeface="ＭＳ Ｐゴシック" charset="0"/>
              <a:cs typeface="Comic Sans MS"/>
            </a:rPr>
            <a:t>1.Hirsutism and/or </a:t>
          </a:r>
        </a:p>
        <a:p>
          <a:r>
            <a:rPr lang="en-US" sz="2000" b="1" i="0">
              <a:latin typeface="Calibri Bold"/>
              <a:ea typeface="ＭＳ Ｐゴシック" charset="0"/>
              <a:cs typeface="Comic Sans MS"/>
            </a:rPr>
            <a:t>Hyperandrogenemia (clinical or biochemical) </a:t>
          </a:r>
        </a:p>
        <a:p>
          <a:r>
            <a:rPr lang="en-US" sz="2000" b="1" i="0">
              <a:latin typeface="Calibri Bold"/>
              <a:ea typeface="ＭＳ Ｐゴシック" charset="0"/>
              <a:cs typeface="Comic Sans MS"/>
            </a:rPr>
            <a:t>2. Oligo-anovulation and/or polycystic ovarian morphology</a:t>
          </a:r>
        </a:p>
      </dgm:t>
    </dgm:pt>
    <dgm:pt modelId="{C117AA90-CBA4-944B-BCFB-4D18F11EF76C}" type="parTrans" cxnId="{45657B0A-6AB9-714C-BD2B-6ACE8150288B}">
      <dgm:prSet/>
      <dgm:spPr/>
      <dgm:t>
        <a:bodyPr/>
        <a:lstStyle/>
        <a:p>
          <a:endParaRPr lang="en-US"/>
        </a:p>
      </dgm:t>
    </dgm:pt>
    <dgm:pt modelId="{1AB413E7-AE67-3F48-8879-E0279E58094D}" type="sibTrans" cxnId="{45657B0A-6AB9-714C-BD2B-6ACE8150288B}">
      <dgm:prSet/>
      <dgm:spPr/>
      <dgm:t>
        <a:bodyPr/>
        <a:lstStyle/>
        <a:p>
          <a:endParaRPr lang="en-US"/>
        </a:p>
      </dgm:t>
    </dgm:pt>
    <dgm:pt modelId="{87E52F6F-8452-9040-98BD-43DA49513F93}" type="pres">
      <dgm:prSet presAssocID="{71587535-64BE-0F41-BD2D-05F827A2EFCF}" presName="composite" presStyleCnt="0">
        <dgm:presLayoutVars>
          <dgm:chMax val="1"/>
          <dgm:dir/>
          <dgm:resizeHandles val="exact"/>
        </dgm:presLayoutVars>
      </dgm:prSet>
      <dgm:spPr/>
    </dgm:pt>
    <dgm:pt modelId="{5C02EDA3-88E1-3746-8105-A267B27A8C7D}" type="pres">
      <dgm:prSet presAssocID="{D96BE728-99FA-4C4C-BE3A-63DF97CDB83B}" presName="roof" presStyleLbl="dkBgShp" presStyleIdx="0" presStyleCnt="2" custScaleY="76309" custLinFactNeighborX="0" custLinFactNeighborY="-10453"/>
      <dgm:spPr/>
    </dgm:pt>
    <dgm:pt modelId="{AEC24D2B-3008-5F4C-906E-3F7F152BFFBA}" type="pres">
      <dgm:prSet presAssocID="{D96BE728-99FA-4C4C-BE3A-63DF97CDB83B}" presName="pillars" presStyleCnt="0"/>
      <dgm:spPr/>
    </dgm:pt>
    <dgm:pt modelId="{96639873-E3C2-934A-8CCA-D5709D53157E}" type="pres">
      <dgm:prSet presAssocID="{D96BE728-99FA-4C4C-BE3A-63DF97CDB83B}" presName="pillar1" presStyleLbl="node1" presStyleIdx="0" presStyleCnt="3" custScaleY="115703">
        <dgm:presLayoutVars>
          <dgm:bulletEnabled val="1"/>
        </dgm:presLayoutVars>
      </dgm:prSet>
      <dgm:spPr/>
    </dgm:pt>
    <dgm:pt modelId="{84ED519B-865E-4340-8F23-9FCCCFEB0A4C}" type="pres">
      <dgm:prSet presAssocID="{FAC84EA1-8BBC-5E4F-A3BE-9F7B0AA87CB0}" presName="pillarX" presStyleLbl="node1" presStyleIdx="1" presStyleCnt="3" custScaleY="115703">
        <dgm:presLayoutVars>
          <dgm:bulletEnabled val="1"/>
        </dgm:presLayoutVars>
      </dgm:prSet>
      <dgm:spPr/>
    </dgm:pt>
    <dgm:pt modelId="{8AC2D0BB-BBA9-EA4A-B66B-9C15BF60EA67}" type="pres">
      <dgm:prSet presAssocID="{D21F5E31-C7E0-B64C-88D7-ECF35D996ED0}" presName="pillarX" presStyleLbl="node1" presStyleIdx="2" presStyleCnt="3" custScaleY="115703">
        <dgm:presLayoutVars>
          <dgm:bulletEnabled val="1"/>
        </dgm:presLayoutVars>
      </dgm:prSet>
      <dgm:spPr/>
    </dgm:pt>
    <dgm:pt modelId="{170380B4-6E04-064B-880A-5B37510EA383}" type="pres">
      <dgm:prSet presAssocID="{D96BE728-99FA-4C4C-BE3A-63DF97CDB83B}" presName="base" presStyleLbl="dkBgShp" presStyleIdx="1" presStyleCnt="2" custScaleY="150767"/>
      <dgm:spPr/>
    </dgm:pt>
  </dgm:ptLst>
  <dgm:cxnLst>
    <dgm:cxn modelId="{16A29908-9795-384D-8E18-A5046AE264F5}" srcId="{D96BE728-99FA-4C4C-BE3A-63DF97CDB83B}" destId="{06BD5980-E421-D14C-BBE1-0D81B623F549}" srcOrd="0" destOrd="0" parTransId="{12081AFC-2FD3-F342-B2DC-1242290CAF78}" sibTransId="{BBBEBF13-5D3F-7D4E-9AA4-550A7F2EB62B}"/>
    <dgm:cxn modelId="{45657B0A-6AB9-714C-BD2B-6ACE8150288B}" srcId="{D96BE728-99FA-4C4C-BE3A-63DF97CDB83B}" destId="{D21F5E31-C7E0-B64C-88D7-ECF35D996ED0}" srcOrd="2" destOrd="0" parTransId="{C117AA90-CBA4-944B-BCFB-4D18F11EF76C}" sibTransId="{1AB413E7-AE67-3F48-8879-E0279E58094D}"/>
    <dgm:cxn modelId="{5C1F7E34-0ABB-B044-92DD-CEDEEBCE22CA}" type="presOf" srcId="{D21F5E31-C7E0-B64C-88D7-ECF35D996ED0}" destId="{8AC2D0BB-BBA9-EA4A-B66B-9C15BF60EA67}" srcOrd="0" destOrd="0" presId="urn:microsoft.com/office/officeart/2005/8/layout/hList3"/>
    <dgm:cxn modelId="{651C916C-C351-5144-9E68-8990D2CC697C}" srcId="{D96BE728-99FA-4C4C-BE3A-63DF97CDB83B}" destId="{FAC84EA1-8BBC-5E4F-A3BE-9F7B0AA87CB0}" srcOrd="1" destOrd="0" parTransId="{0C5443CA-E5F4-4C45-9835-1807BAD0FFE4}" sibTransId="{35081D39-5A0E-7940-A813-9175FCD106BA}"/>
    <dgm:cxn modelId="{0B136F7F-326D-004B-A903-F0DFC54B9400}" srcId="{71587535-64BE-0F41-BD2D-05F827A2EFCF}" destId="{D96BE728-99FA-4C4C-BE3A-63DF97CDB83B}" srcOrd="0" destOrd="0" parTransId="{F74A90D6-E611-7C4D-ACDC-DE3A65E74AD7}" sibTransId="{A4CB10DE-DF0F-3747-AF1C-10A9808F7379}"/>
    <dgm:cxn modelId="{6A8457AD-5017-6645-92DC-1AF492432164}" type="presOf" srcId="{71587535-64BE-0F41-BD2D-05F827A2EFCF}" destId="{87E52F6F-8452-9040-98BD-43DA49513F93}" srcOrd="0" destOrd="0" presId="urn:microsoft.com/office/officeart/2005/8/layout/hList3"/>
    <dgm:cxn modelId="{60D14BD3-F16D-1342-8273-3929615C392A}" type="presOf" srcId="{FAC84EA1-8BBC-5E4F-A3BE-9F7B0AA87CB0}" destId="{84ED519B-865E-4340-8F23-9FCCCFEB0A4C}" srcOrd="0" destOrd="0" presId="urn:microsoft.com/office/officeart/2005/8/layout/hList3"/>
    <dgm:cxn modelId="{2B416DDF-9321-184A-BB07-7F60E3E9E4FF}" type="presOf" srcId="{06BD5980-E421-D14C-BBE1-0D81B623F549}" destId="{96639873-E3C2-934A-8CCA-D5709D53157E}" srcOrd="0" destOrd="0" presId="urn:microsoft.com/office/officeart/2005/8/layout/hList3"/>
    <dgm:cxn modelId="{D4F9EEF6-05CC-A14D-8445-ECA2C5711E1B}" type="presOf" srcId="{D96BE728-99FA-4C4C-BE3A-63DF97CDB83B}" destId="{5C02EDA3-88E1-3746-8105-A267B27A8C7D}" srcOrd="0" destOrd="0" presId="urn:microsoft.com/office/officeart/2005/8/layout/hList3"/>
    <dgm:cxn modelId="{03648C56-524D-AB4E-A0FD-C2D90EC1E66F}" type="presParOf" srcId="{87E52F6F-8452-9040-98BD-43DA49513F93}" destId="{5C02EDA3-88E1-3746-8105-A267B27A8C7D}" srcOrd="0" destOrd="0" presId="urn:microsoft.com/office/officeart/2005/8/layout/hList3"/>
    <dgm:cxn modelId="{F9A41A92-0FA1-A447-8F2D-B3823355207A}" type="presParOf" srcId="{87E52F6F-8452-9040-98BD-43DA49513F93}" destId="{AEC24D2B-3008-5F4C-906E-3F7F152BFFBA}" srcOrd="1" destOrd="0" presId="urn:microsoft.com/office/officeart/2005/8/layout/hList3"/>
    <dgm:cxn modelId="{DE44DF26-24AF-354B-8F15-EDFEB91CD6FA}" type="presParOf" srcId="{AEC24D2B-3008-5F4C-906E-3F7F152BFFBA}" destId="{96639873-E3C2-934A-8CCA-D5709D53157E}" srcOrd="0" destOrd="0" presId="urn:microsoft.com/office/officeart/2005/8/layout/hList3"/>
    <dgm:cxn modelId="{E5B93570-48DB-9342-B683-56DACAB8E149}" type="presParOf" srcId="{AEC24D2B-3008-5F4C-906E-3F7F152BFFBA}" destId="{84ED519B-865E-4340-8F23-9FCCCFEB0A4C}" srcOrd="1" destOrd="0" presId="urn:microsoft.com/office/officeart/2005/8/layout/hList3"/>
    <dgm:cxn modelId="{618A72A7-ADD4-234C-B17C-141DA498B570}" type="presParOf" srcId="{AEC24D2B-3008-5F4C-906E-3F7F152BFFBA}" destId="{8AC2D0BB-BBA9-EA4A-B66B-9C15BF60EA67}" srcOrd="2" destOrd="0" presId="urn:microsoft.com/office/officeart/2005/8/layout/hList3"/>
    <dgm:cxn modelId="{9CC7957D-7E16-164C-AA6C-B5D4A920825D}" type="presParOf" srcId="{87E52F6F-8452-9040-98BD-43DA49513F93}" destId="{170380B4-6E04-064B-880A-5B37510EA38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4AEED7-D1D5-1346-9C57-4EF9C8B3AB4D}" type="doc">
      <dgm:prSet loTypeId="urn:microsoft.com/office/officeart/2005/8/layout/default" loCatId="" qsTypeId="urn:microsoft.com/office/officeart/2005/8/quickstyle/simple3" qsCatId="simple" csTypeId="urn:microsoft.com/office/officeart/2005/8/colors/colorful5" csCatId="colorful" phldr="1"/>
      <dgm:spPr/>
      <dgm:t>
        <a:bodyPr/>
        <a:lstStyle/>
        <a:p>
          <a:endParaRPr lang="en-US"/>
        </a:p>
      </dgm:t>
    </dgm:pt>
    <dgm:pt modelId="{DD975243-BEBE-FF44-8018-5B3CE648B02D}">
      <dgm:prSet phldrT="[Text]" custT="1"/>
      <dgm:spPr/>
      <dgm:t>
        <a:bodyPr/>
        <a:lstStyle/>
        <a:p>
          <a:pPr>
            <a:lnSpc>
              <a:spcPct val="120000"/>
            </a:lnSpc>
          </a:pPr>
          <a:r>
            <a:rPr lang="en-US" sz="2400" b="1" dirty="0">
              <a:solidFill>
                <a:srgbClr val="2832CB"/>
              </a:solidFill>
              <a:latin typeface="+mn-lt"/>
              <a:cs typeface="Comic Sans MS"/>
            </a:rPr>
            <a:t>PHENOTYPE A</a:t>
          </a:r>
        </a:p>
        <a:p>
          <a:pPr>
            <a:lnSpc>
              <a:spcPct val="120000"/>
            </a:lnSpc>
          </a:pPr>
          <a:r>
            <a:rPr lang="en-US" sz="2000" b="1" dirty="0">
              <a:latin typeface="+mn-lt"/>
              <a:cs typeface="Comic Sans MS"/>
            </a:rPr>
            <a:t> Hyperandrogenism        </a:t>
          </a:r>
        </a:p>
        <a:p>
          <a:pPr>
            <a:lnSpc>
              <a:spcPct val="120000"/>
            </a:lnSpc>
          </a:pPr>
          <a:r>
            <a:rPr lang="en-US" sz="2000" b="1" dirty="0">
              <a:latin typeface="+mn-lt"/>
              <a:cs typeface="Comic Sans MS"/>
            </a:rPr>
            <a:t>  Chronic Anovulation </a:t>
          </a:r>
        </a:p>
        <a:p>
          <a:pPr>
            <a:lnSpc>
              <a:spcPct val="120000"/>
            </a:lnSpc>
          </a:pPr>
          <a:r>
            <a:rPr lang="en-US" sz="2000" b="1" dirty="0">
              <a:latin typeface="+mn-lt"/>
              <a:cs typeface="Comic Sans MS"/>
            </a:rPr>
            <a:t>Polycystic Ovaries                                       </a:t>
          </a:r>
          <a:r>
            <a:rPr lang="en-US" sz="2000" b="1" dirty="0">
              <a:solidFill>
                <a:srgbClr val="C00000"/>
              </a:solidFill>
              <a:latin typeface="+mn-lt"/>
              <a:cs typeface="Comic Sans MS"/>
            </a:rPr>
            <a:t>(Classic)</a:t>
          </a:r>
          <a:endParaRPr lang="en-US" sz="2000" dirty="0">
            <a:solidFill>
              <a:srgbClr val="C00000"/>
            </a:solidFill>
            <a:latin typeface="+mn-lt"/>
            <a:cs typeface="Comic Sans MS"/>
          </a:endParaRPr>
        </a:p>
      </dgm:t>
    </dgm:pt>
    <dgm:pt modelId="{F3040673-E801-5A4F-A82F-41E25F205CE3}" type="parTrans" cxnId="{D6D906FC-E3DB-DD47-992B-7A62A9F9D7F4}">
      <dgm:prSet/>
      <dgm:spPr/>
      <dgm:t>
        <a:bodyPr/>
        <a:lstStyle/>
        <a:p>
          <a:endParaRPr lang="en-US"/>
        </a:p>
      </dgm:t>
    </dgm:pt>
    <dgm:pt modelId="{7643F418-A606-2442-9E22-011239C19E01}" type="sibTrans" cxnId="{D6D906FC-E3DB-DD47-992B-7A62A9F9D7F4}">
      <dgm:prSet/>
      <dgm:spPr/>
      <dgm:t>
        <a:bodyPr/>
        <a:lstStyle/>
        <a:p>
          <a:endParaRPr lang="en-US"/>
        </a:p>
      </dgm:t>
    </dgm:pt>
    <dgm:pt modelId="{5BAEEE4E-169D-CE43-ADB2-559B48F4DEF9}">
      <dgm:prSet phldrT="[Text]" custT="1"/>
      <dgm:spPr/>
      <dgm:t>
        <a:bodyPr/>
        <a:lstStyle/>
        <a:p>
          <a:pPr>
            <a:lnSpc>
              <a:spcPct val="120000"/>
            </a:lnSpc>
          </a:pPr>
          <a:r>
            <a:rPr lang="en-US" sz="2400" b="1" dirty="0">
              <a:solidFill>
                <a:srgbClr val="2832CB"/>
              </a:solidFill>
              <a:latin typeface="+mn-lt"/>
              <a:cs typeface="Comic Sans MS"/>
            </a:rPr>
            <a:t>PHENOTYPE C</a:t>
          </a:r>
        </a:p>
        <a:p>
          <a:pPr>
            <a:lnSpc>
              <a:spcPct val="120000"/>
            </a:lnSpc>
          </a:pPr>
          <a:r>
            <a:rPr lang="en-US" sz="2000" b="1" dirty="0">
              <a:latin typeface="+mn-lt"/>
              <a:cs typeface="Comic Sans MS"/>
            </a:rPr>
            <a:t> Hyperandrogenism </a:t>
          </a:r>
        </a:p>
        <a:p>
          <a:pPr>
            <a:lnSpc>
              <a:spcPct val="120000"/>
            </a:lnSpc>
          </a:pPr>
          <a:r>
            <a:rPr lang="en-US" sz="2000" b="1" dirty="0">
              <a:latin typeface="+mn-lt"/>
              <a:cs typeface="Comic Sans MS"/>
            </a:rPr>
            <a:t>Polycystic Ovaries  </a:t>
          </a:r>
        </a:p>
        <a:p>
          <a:pPr>
            <a:lnSpc>
              <a:spcPct val="120000"/>
            </a:lnSpc>
          </a:pPr>
          <a:r>
            <a:rPr lang="en-US" sz="2000" b="1" dirty="0">
              <a:latin typeface="+mn-lt"/>
              <a:cs typeface="Comic Sans MS"/>
            </a:rPr>
            <a:t>Ovulatory Cycles                                </a:t>
          </a:r>
          <a:r>
            <a:rPr lang="en-US" sz="2000" b="1" dirty="0">
              <a:solidFill>
                <a:srgbClr val="C00000"/>
              </a:solidFill>
              <a:latin typeface="+mn-lt"/>
              <a:cs typeface="Comic Sans MS"/>
            </a:rPr>
            <a:t>(Ovulatory)</a:t>
          </a:r>
          <a:endParaRPr lang="en-US" sz="2000" dirty="0">
            <a:solidFill>
              <a:srgbClr val="C00000"/>
            </a:solidFill>
            <a:latin typeface="+mn-lt"/>
            <a:cs typeface="Comic Sans MS"/>
          </a:endParaRPr>
        </a:p>
      </dgm:t>
    </dgm:pt>
    <dgm:pt modelId="{C8B1A2C6-6574-2B40-BDA6-37EB80E2EC1D}" type="parTrans" cxnId="{E75516EF-DAAF-594B-B80C-AB9C608F303B}">
      <dgm:prSet/>
      <dgm:spPr/>
      <dgm:t>
        <a:bodyPr/>
        <a:lstStyle/>
        <a:p>
          <a:endParaRPr lang="en-US"/>
        </a:p>
      </dgm:t>
    </dgm:pt>
    <dgm:pt modelId="{1DE9740E-B243-0B41-9271-B1A8D4A76636}" type="sibTrans" cxnId="{E75516EF-DAAF-594B-B80C-AB9C608F303B}">
      <dgm:prSet/>
      <dgm:spPr/>
      <dgm:t>
        <a:bodyPr/>
        <a:lstStyle/>
        <a:p>
          <a:endParaRPr lang="en-US"/>
        </a:p>
      </dgm:t>
    </dgm:pt>
    <dgm:pt modelId="{D9E801CE-834B-F04D-BCB8-D0F105A20EB8}">
      <dgm:prSet phldrT="[Text]" custT="1"/>
      <dgm:spPr/>
      <dgm:t>
        <a:bodyPr/>
        <a:lstStyle/>
        <a:p>
          <a:pPr>
            <a:lnSpc>
              <a:spcPct val="120000"/>
            </a:lnSpc>
          </a:pPr>
          <a:r>
            <a:rPr lang="en-US" sz="2400" b="1" dirty="0">
              <a:latin typeface="+mn-lt"/>
              <a:cs typeface="Comic Sans MS"/>
            </a:rPr>
            <a:t>  </a:t>
          </a:r>
          <a:r>
            <a:rPr lang="en-US" sz="2400" b="1" dirty="0">
              <a:solidFill>
                <a:srgbClr val="2832CB"/>
              </a:solidFill>
              <a:latin typeface="+mn-lt"/>
              <a:cs typeface="Comic Sans MS"/>
            </a:rPr>
            <a:t>PHENOTYPE D</a:t>
          </a:r>
        </a:p>
        <a:p>
          <a:pPr>
            <a:lnSpc>
              <a:spcPct val="120000"/>
            </a:lnSpc>
          </a:pPr>
          <a:r>
            <a:rPr lang="en-US" sz="2000" b="1" dirty="0">
              <a:latin typeface="+mn-lt"/>
              <a:cs typeface="Comic Sans MS"/>
            </a:rPr>
            <a:t> </a:t>
          </a:r>
          <a:r>
            <a:rPr lang="en-US" sz="1800" b="1" dirty="0">
              <a:latin typeface="+mn-lt"/>
              <a:cs typeface="Comic Sans MS"/>
            </a:rPr>
            <a:t>Chronic Anovulation                    Polycystic Ovaries                  </a:t>
          </a:r>
        </a:p>
        <a:p>
          <a:pPr>
            <a:lnSpc>
              <a:spcPct val="120000"/>
            </a:lnSpc>
          </a:pPr>
          <a:r>
            <a:rPr lang="en-US" sz="1800" b="1" dirty="0">
              <a:latin typeface="+mn-lt"/>
              <a:cs typeface="Comic Sans MS"/>
            </a:rPr>
            <a:t>    No Clinical Or Biochemical Signs Of Androgen Excess </a:t>
          </a:r>
        </a:p>
        <a:p>
          <a:pPr>
            <a:lnSpc>
              <a:spcPct val="120000"/>
            </a:lnSpc>
          </a:pPr>
          <a:r>
            <a:rPr lang="en-US" sz="1800" b="1" dirty="0">
              <a:solidFill>
                <a:srgbClr val="C00000"/>
              </a:solidFill>
              <a:latin typeface="+mn-lt"/>
              <a:cs typeface="Comic Sans MS"/>
            </a:rPr>
            <a:t>(Normo-androgenic)</a:t>
          </a:r>
          <a:endParaRPr lang="en-US" sz="2000" dirty="0">
            <a:solidFill>
              <a:srgbClr val="C00000"/>
            </a:solidFill>
            <a:latin typeface="+mn-lt"/>
            <a:cs typeface="Comic Sans MS"/>
          </a:endParaRPr>
        </a:p>
      </dgm:t>
    </dgm:pt>
    <dgm:pt modelId="{D59B2EA0-0E41-EF40-9F2E-54975D45756E}" type="parTrans" cxnId="{1EE7DC21-38B7-A84B-AC07-62F0A4FC9CE9}">
      <dgm:prSet/>
      <dgm:spPr/>
      <dgm:t>
        <a:bodyPr/>
        <a:lstStyle/>
        <a:p>
          <a:endParaRPr lang="en-US"/>
        </a:p>
      </dgm:t>
    </dgm:pt>
    <dgm:pt modelId="{9645E60A-7604-1947-B588-BE3F6058DD2B}" type="sibTrans" cxnId="{1EE7DC21-38B7-A84B-AC07-62F0A4FC9CE9}">
      <dgm:prSet/>
      <dgm:spPr/>
      <dgm:t>
        <a:bodyPr/>
        <a:lstStyle/>
        <a:p>
          <a:endParaRPr lang="en-US"/>
        </a:p>
      </dgm:t>
    </dgm:pt>
    <dgm:pt modelId="{C8C431CC-187C-D841-B07A-4B1F8CECDF60}">
      <dgm:prSet phldrT="[Text]" custT="1"/>
      <dgm:spPr/>
      <dgm:t>
        <a:bodyPr/>
        <a:lstStyle/>
        <a:p>
          <a:pPr>
            <a:lnSpc>
              <a:spcPct val="120000"/>
            </a:lnSpc>
          </a:pPr>
          <a:r>
            <a:rPr lang="en-US" sz="2000" b="1" dirty="0">
              <a:solidFill>
                <a:srgbClr val="2832CB"/>
              </a:solidFill>
              <a:latin typeface="+mn-lt"/>
              <a:cs typeface="Comic Sans MS"/>
            </a:rPr>
            <a:t>PHENOTYPE B</a:t>
          </a:r>
        </a:p>
        <a:p>
          <a:pPr>
            <a:lnSpc>
              <a:spcPct val="120000"/>
            </a:lnSpc>
          </a:pPr>
          <a:r>
            <a:rPr lang="en-US" sz="2000" b="1" dirty="0">
              <a:latin typeface="+mn-lt"/>
              <a:cs typeface="Comic Sans MS"/>
            </a:rPr>
            <a:t> Hyperandrogenism,         </a:t>
          </a:r>
        </a:p>
        <a:p>
          <a:pPr>
            <a:lnSpc>
              <a:spcPct val="120000"/>
            </a:lnSpc>
          </a:pPr>
          <a:r>
            <a:rPr lang="en-US" sz="2000" b="1" dirty="0">
              <a:latin typeface="+mn-lt"/>
              <a:cs typeface="Comic Sans MS"/>
            </a:rPr>
            <a:t>  Chronic Anovulation     </a:t>
          </a:r>
        </a:p>
        <a:p>
          <a:pPr>
            <a:lnSpc>
              <a:spcPct val="120000"/>
            </a:lnSpc>
          </a:pPr>
          <a:r>
            <a:rPr lang="en-US" sz="2000" b="1" dirty="0">
              <a:latin typeface="+mn-lt"/>
              <a:cs typeface="Comic Sans MS"/>
            </a:rPr>
            <a:t> Normal Ovaries </a:t>
          </a:r>
        </a:p>
        <a:p>
          <a:pPr>
            <a:lnSpc>
              <a:spcPct val="120000"/>
            </a:lnSpc>
          </a:pPr>
          <a:r>
            <a:rPr lang="en-US" sz="2000" b="1" dirty="0">
              <a:latin typeface="+mn-lt"/>
              <a:cs typeface="Comic Sans MS"/>
            </a:rPr>
            <a:t>     </a:t>
          </a:r>
          <a:r>
            <a:rPr lang="en-US" sz="2000" b="1" dirty="0">
              <a:solidFill>
                <a:srgbClr val="C00000"/>
              </a:solidFill>
              <a:latin typeface="+mn-lt"/>
              <a:cs typeface="Comic Sans MS"/>
            </a:rPr>
            <a:t>(Classic, normal ovaries)</a:t>
          </a:r>
          <a:endParaRPr lang="en-US" sz="2000" dirty="0">
            <a:solidFill>
              <a:srgbClr val="C00000"/>
            </a:solidFill>
            <a:latin typeface="+mn-lt"/>
            <a:cs typeface="Comic Sans MS"/>
          </a:endParaRPr>
        </a:p>
      </dgm:t>
    </dgm:pt>
    <dgm:pt modelId="{7D9A23BF-1DCF-544F-8763-EB5B3C54E7FB}" type="parTrans" cxnId="{45F0C0D4-7D47-2749-9C45-50CC9F3E9568}">
      <dgm:prSet/>
      <dgm:spPr/>
      <dgm:t>
        <a:bodyPr/>
        <a:lstStyle/>
        <a:p>
          <a:endParaRPr lang="en-US"/>
        </a:p>
      </dgm:t>
    </dgm:pt>
    <dgm:pt modelId="{F5CB661B-3A51-EB44-B93A-0AC0B1205DDA}" type="sibTrans" cxnId="{45F0C0D4-7D47-2749-9C45-50CC9F3E9568}">
      <dgm:prSet/>
      <dgm:spPr/>
      <dgm:t>
        <a:bodyPr/>
        <a:lstStyle/>
        <a:p>
          <a:endParaRPr lang="en-US"/>
        </a:p>
      </dgm:t>
    </dgm:pt>
    <dgm:pt modelId="{090DC3A9-98AB-AA43-A1D8-8EF36B002F5F}" type="pres">
      <dgm:prSet presAssocID="{D04AEED7-D1D5-1346-9C57-4EF9C8B3AB4D}" presName="diagram" presStyleCnt="0">
        <dgm:presLayoutVars>
          <dgm:dir/>
          <dgm:resizeHandles val="exact"/>
        </dgm:presLayoutVars>
      </dgm:prSet>
      <dgm:spPr/>
    </dgm:pt>
    <dgm:pt modelId="{51696A5E-E977-1248-952A-FB750DC77327}" type="pres">
      <dgm:prSet presAssocID="{DD975243-BEBE-FF44-8018-5B3CE648B02D}" presName="node" presStyleLbl="node1" presStyleIdx="0" presStyleCnt="4" custScaleX="115202" custScaleY="110658" custLinFactNeighborX="353" custLinFactNeighborY="3851">
        <dgm:presLayoutVars>
          <dgm:bulletEnabled val="1"/>
        </dgm:presLayoutVars>
      </dgm:prSet>
      <dgm:spPr/>
    </dgm:pt>
    <dgm:pt modelId="{CBFBA397-FD26-F242-98E0-10AD968F6DB2}" type="pres">
      <dgm:prSet presAssocID="{7643F418-A606-2442-9E22-011239C19E01}" presName="sibTrans" presStyleCnt="0"/>
      <dgm:spPr/>
    </dgm:pt>
    <dgm:pt modelId="{DA9F5A83-33D7-9541-A34A-255B12118707}" type="pres">
      <dgm:prSet presAssocID="{5BAEEE4E-169D-CE43-ADB2-559B48F4DEF9}" presName="node" presStyleLbl="node1" presStyleIdx="1" presStyleCnt="4" custScaleX="115202" custScaleY="110658" custLinFactNeighborX="-1305" custLinFactNeighborY="5167">
        <dgm:presLayoutVars>
          <dgm:bulletEnabled val="1"/>
        </dgm:presLayoutVars>
      </dgm:prSet>
      <dgm:spPr/>
    </dgm:pt>
    <dgm:pt modelId="{EAE9ACC1-5FB1-BC48-9DDD-BCC1B1143DCA}" type="pres">
      <dgm:prSet presAssocID="{1DE9740E-B243-0B41-9271-B1A8D4A76636}" presName="sibTrans" presStyleCnt="0"/>
      <dgm:spPr/>
    </dgm:pt>
    <dgm:pt modelId="{15AEA08D-C553-4148-9F6E-490F4E762924}" type="pres">
      <dgm:prSet presAssocID="{C8C431CC-187C-D841-B07A-4B1F8CECDF60}" presName="node" presStyleLbl="node1" presStyleIdx="2" presStyleCnt="4" custScaleX="115202" custScaleY="110658" custLinFactNeighborX="353" custLinFactNeighborY="3851">
        <dgm:presLayoutVars>
          <dgm:bulletEnabled val="1"/>
        </dgm:presLayoutVars>
      </dgm:prSet>
      <dgm:spPr/>
    </dgm:pt>
    <dgm:pt modelId="{F8DDE767-CAF9-C14B-B637-7E131B2FAF7F}" type="pres">
      <dgm:prSet presAssocID="{F5CB661B-3A51-EB44-B93A-0AC0B1205DDA}" presName="sibTrans" presStyleCnt="0"/>
      <dgm:spPr/>
    </dgm:pt>
    <dgm:pt modelId="{244F73BD-527E-EF4D-B8FC-492E74958D4C}" type="pres">
      <dgm:prSet presAssocID="{D9E801CE-834B-F04D-BCB8-D0F105A20EB8}" presName="node" presStyleLbl="node1" presStyleIdx="3" presStyleCnt="4" custScaleX="115202" custScaleY="110658">
        <dgm:presLayoutVars>
          <dgm:bulletEnabled val="1"/>
        </dgm:presLayoutVars>
      </dgm:prSet>
      <dgm:spPr/>
    </dgm:pt>
  </dgm:ptLst>
  <dgm:cxnLst>
    <dgm:cxn modelId="{1EE7DC21-38B7-A84B-AC07-62F0A4FC9CE9}" srcId="{D04AEED7-D1D5-1346-9C57-4EF9C8B3AB4D}" destId="{D9E801CE-834B-F04D-BCB8-D0F105A20EB8}" srcOrd="3" destOrd="0" parTransId="{D59B2EA0-0E41-EF40-9F2E-54975D45756E}" sibTransId="{9645E60A-7604-1947-B588-BE3F6058DD2B}"/>
    <dgm:cxn modelId="{5916E332-D26C-D043-B495-A2CC3BA9F371}" type="presOf" srcId="{D04AEED7-D1D5-1346-9C57-4EF9C8B3AB4D}" destId="{090DC3A9-98AB-AA43-A1D8-8EF36B002F5F}" srcOrd="0" destOrd="0" presId="urn:microsoft.com/office/officeart/2005/8/layout/default"/>
    <dgm:cxn modelId="{237D134B-C7C7-F447-8C9E-A1BE12F8C179}" type="presOf" srcId="{5BAEEE4E-169D-CE43-ADB2-559B48F4DEF9}" destId="{DA9F5A83-33D7-9541-A34A-255B12118707}" srcOrd="0" destOrd="0" presId="urn:microsoft.com/office/officeart/2005/8/layout/default"/>
    <dgm:cxn modelId="{1085E953-2766-2D4D-A754-F5930798BB2C}" type="presOf" srcId="{D9E801CE-834B-F04D-BCB8-D0F105A20EB8}" destId="{244F73BD-527E-EF4D-B8FC-492E74958D4C}" srcOrd="0" destOrd="0" presId="urn:microsoft.com/office/officeart/2005/8/layout/default"/>
    <dgm:cxn modelId="{2E26657B-9596-284A-8787-CD55ADE2DB76}" type="presOf" srcId="{DD975243-BEBE-FF44-8018-5B3CE648B02D}" destId="{51696A5E-E977-1248-952A-FB750DC77327}" srcOrd="0" destOrd="0" presId="urn:microsoft.com/office/officeart/2005/8/layout/default"/>
    <dgm:cxn modelId="{D8FC0AA0-F8FA-6F4F-9D2E-1C4A9DA46397}" type="presOf" srcId="{C8C431CC-187C-D841-B07A-4B1F8CECDF60}" destId="{15AEA08D-C553-4148-9F6E-490F4E762924}" srcOrd="0" destOrd="0" presId="urn:microsoft.com/office/officeart/2005/8/layout/default"/>
    <dgm:cxn modelId="{45F0C0D4-7D47-2749-9C45-50CC9F3E9568}" srcId="{D04AEED7-D1D5-1346-9C57-4EF9C8B3AB4D}" destId="{C8C431CC-187C-D841-B07A-4B1F8CECDF60}" srcOrd="2" destOrd="0" parTransId="{7D9A23BF-1DCF-544F-8763-EB5B3C54E7FB}" sibTransId="{F5CB661B-3A51-EB44-B93A-0AC0B1205DDA}"/>
    <dgm:cxn modelId="{E75516EF-DAAF-594B-B80C-AB9C608F303B}" srcId="{D04AEED7-D1D5-1346-9C57-4EF9C8B3AB4D}" destId="{5BAEEE4E-169D-CE43-ADB2-559B48F4DEF9}" srcOrd="1" destOrd="0" parTransId="{C8B1A2C6-6574-2B40-BDA6-37EB80E2EC1D}" sibTransId="{1DE9740E-B243-0B41-9271-B1A8D4A76636}"/>
    <dgm:cxn modelId="{D6D906FC-E3DB-DD47-992B-7A62A9F9D7F4}" srcId="{D04AEED7-D1D5-1346-9C57-4EF9C8B3AB4D}" destId="{DD975243-BEBE-FF44-8018-5B3CE648B02D}" srcOrd="0" destOrd="0" parTransId="{F3040673-E801-5A4F-A82F-41E25F205CE3}" sibTransId="{7643F418-A606-2442-9E22-011239C19E01}"/>
    <dgm:cxn modelId="{DDD51F8F-8C10-3243-8C2A-96B69AA6E79E}" type="presParOf" srcId="{090DC3A9-98AB-AA43-A1D8-8EF36B002F5F}" destId="{51696A5E-E977-1248-952A-FB750DC77327}" srcOrd="0" destOrd="0" presId="urn:microsoft.com/office/officeart/2005/8/layout/default"/>
    <dgm:cxn modelId="{C4786633-6D46-7944-A359-C3630BFFE485}" type="presParOf" srcId="{090DC3A9-98AB-AA43-A1D8-8EF36B002F5F}" destId="{CBFBA397-FD26-F242-98E0-10AD968F6DB2}" srcOrd="1" destOrd="0" presId="urn:microsoft.com/office/officeart/2005/8/layout/default"/>
    <dgm:cxn modelId="{6E4E368C-998C-F044-B386-A6D32F4B4CD6}" type="presParOf" srcId="{090DC3A9-98AB-AA43-A1D8-8EF36B002F5F}" destId="{DA9F5A83-33D7-9541-A34A-255B12118707}" srcOrd="2" destOrd="0" presId="urn:microsoft.com/office/officeart/2005/8/layout/default"/>
    <dgm:cxn modelId="{2A0DA13D-7DC6-8342-B860-0E8F45AB2382}" type="presParOf" srcId="{090DC3A9-98AB-AA43-A1D8-8EF36B002F5F}" destId="{EAE9ACC1-5FB1-BC48-9DDD-BCC1B1143DCA}" srcOrd="3" destOrd="0" presId="urn:microsoft.com/office/officeart/2005/8/layout/default"/>
    <dgm:cxn modelId="{99B99FB1-ADAC-314E-9B11-552A0FA8F687}" type="presParOf" srcId="{090DC3A9-98AB-AA43-A1D8-8EF36B002F5F}" destId="{15AEA08D-C553-4148-9F6E-490F4E762924}" srcOrd="4" destOrd="0" presId="urn:microsoft.com/office/officeart/2005/8/layout/default"/>
    <dgm:cxn modelId="{0BD64568-B529-2442-AA0E-A68BBCCD68EA}" type="presParOf" srcId="{090DC3A9-98AB-AA43-A1D8-8EF36B002F5F}" destId="{F8DDE767-CAF9-C14B-B637-7E131B2FAF7F}" srcOrd="5" destOrd="0" presId="urn:microsoft.com/office/officeart/2005/8/layout/default"/>
    <dgm:cxn modelId="{58360E6B-8AC2-1643-98A8-DC57067CD39C}" type="presParOf" srcId="{090DC3A9-98AB-AA43-A1D8-8EF36B002F5F}" destId="{244F73BD-527E-EF4D-B8FC-492E74958D4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A7FB5F-C2E8-8842-B4D3-CB65BFBCEE13}" type="doc">
      <dgm:prSet loTypeId="urn:microsoft.com/office/officeart/2005/8/layout/vList5" loCatId="" qsTypeId="urn:microsoft.com/office/officeart/2005/8/quickstyle/simple2" qsCatId="simple" csTypeId="urn:microsoft.com/office/officeart/2005/8/colors/accent2_1" csCatId="accent2" phldr="1"/>
      <dgm:spPr/>
      <dgm:t>
        <a:bodyPr/>
        <a:lstStyle/>
        <a:p>
          <a:endParaRPr lang="en-US"/>
        </a:p>
      </dgm:t>
    </dgm:pt>
    <dgm:pt modelId="{96DB1E6D-AF7B-974C-AF55-2AD9A3A42031}">
      <dgm:prSet phldrT="[Text]" custT="1"/>
      <dgm:spPr/>
      <dgm:t>
        <a:bodyPr/>
        <a:lstStyle/>
        <a:p>
          <a:r>
            <a:rPr lang="en-US" sz="3200" b="1" dirty="0" err="1">
              <a:solidFill>
                <a:srgbClr val="1930A7"/>
              </a:solidFill>
            </a:rPr>
            <a:t>Hirsuitism</a:t>
          </a:r>
          <a:endParaRPr lang="en-US" sz="3200" b="1" dirty="0">
            <a:solidFill>
              <a:srgbClr val="1930A7"/>
            </a:solidFill>
          </a:endParaRPr>
        </a:p>
      </dgm:t>
    </dgm:pt>
    <dgm:pt modelId="{DB94DE2E-BFEA-A64C-AD77-F08B29520C18}" type="parTrans" cxnId="{7F1A9FCC-8746-BA48-A88C-54A8287141B1}">
      <dgm:prSet/>
      <dgm:spPr/>
      <dgm:t>
        <a:bodyPr/>
        <a:lstStyle/>
        <a:p>
          <a:endParaRPr lang="en-US"/>
        </a:p>
      </dgm:t>
    </dgm:pt>
    <dgm:pt modelId="{17BDB7C6-54D5-7346-BE11-1A1455C4EA69}" type="sibTrans" cxnId="{7F1A9FCC-8746-BA48-A88C-54A8287141B1}">
      <dgm:prSet/>
      <dgm:spPr/>
      <dgm:t>
        <a:bodyPr/>
        <a:lstStyle/>
        <a:p>
          <a:endParaRPr lang="en-US"/>
        </a:p>
      </dgm:t>
    </dgm:pt>
    <dgm:pt modelId="{9AC304B0-81B1-B94E-A1BB-026819DA4A0D}">
      <dgm:prSet phldrT="[Text]"/>
      <dgm:spPr/>
      <dgm:t>
        <a:bodyPr/>
        <a:lstStyle/>
        <a:p>
          <a:r>
            <a:rPr lang="en-US" b="1" dirty="0"/>
            <a:t>Modified </a:t>
          </a:r>
          <a:r>
            <a:rPr lang="en-US" b="1" dirty="0" err="1"/>
            <a:t>Ferriman</a:t>
          </a:r>
          <a:r>
            <a:rPr lang="en-US" b="1" dirty="0"/>
            <a:t> Gallwey (</a:t>
          </a:r>
          <a:r>
            <a:rPr lang="en-US" b="1" dirty="0" err="1"/>
            <a:t>mFG</a:t>
          </a:r>
          <a:r>
            <a:rPr lang="en-US" b="1" dirty="0"/>
            <a:t>) score with a level &gt;/-4-6, depending on ethnicity.</a:t>
          </a:r>
        </a:p>
      </dgm:t>
    </dgm:pt>
    <dgm:pt modelId="{F5D995F9-52C8-C34A-8D01-E67F857BD167}" type="parTrans" cxnId="{6B6362CF-F2FC-364A-ABDB-04BE5DE7344E}">
      <dgm:prSet/>
      <dgm:spPr/>
      <dgm:t>
        <a:bodyPr/>
        <a:lstStyle/>
        <a:p>
          <a:endParaRPr lang="en-US"/>
        </a:p>
      </dgm:t>
    </dgm:pt>
    <dgm:pt modelId="{42FDFE13-E56B-4F4A-9512-B263EF5A1772}" type="sibTrans" cxnId="{6B6362CF-F2FC-364A-ABDB-04BE5DE7344E}">
      <dgm:prSet/>
      <dgm:spPr/>
      <dgm:t>
        <a:bodyPr/>
        <a:lstStyle/>
        <a:p>
          <a:endParaRPr lang="en-US"/>
        </a:p>
      </dgm:t>
    </dgm:pt>
    <dgm:pt modelId="{DFEE2E37-2D61-C34D-A397-F94CC4FAEFBC}">
      <dgm:prSet phldrT="[Text]" custT="1"/>
      <dgm:spPr/>
      <dgm:t>
        <a:bodyPr/>
        <a:lstStyle/>
        <a:p>
          <a:r>
            <a:rPr lang="en-US" sz="3200" b="1" dirty="0">
              <a:solidFill>
                <a:srgbClr val="1930A7"/>
              </a:solidFill>
            </a:rPr>
            <a:t>Alopecia</a:t>
          </a:r>
        </a:p>
      </dgm:t>
    </dgm:pt>
    <dgm:pt modelId="{53EB3C97-A4AB-E647-A6DD-A282DE9490D6}" type="parTrans" cxnId="{25974084-64DA-1B42-8E3E-743160AF24A4}">
      <dgm:prSet/>
      <dgm:spPr/>
      <dgm:t>
        <a:bodyPr/>
        <a:lstStyle/>
        <a:p>
          <a:endParaRPr lang="en-US"/>
        </a:p>
      </dgm:t>
    </dgm:pt>
    <dgm:pt modelId="{6E4BDD68-BEB4-CC4C-B581-21D4330323A0}" type="sibTrans" cxnId="{25974084-64DA-1B42-8E3E-743160AF24A4}">
      <dgm:prSet/>
      <dgm:spPr/>
      <dgm:t>
        <a:bodyPr/>
        <a:lstStyle/>
        <a:p>
          <a:endParaRPr lang="en-US"/>
        </a:p>
      </dgm:t>
    </dgm:pt>
    <dgm:pt modelId="{FD9827FA-F6C5-0640-A08D-B25E1373AFFC}">
      <dgm:prSet phldrT="[Text]"/>
      <dgm:spPr/>
      <dgm:t>
        <a:bodyPr/>
        <a:lstStyle/>
        <a:p>
          <a:r>
            <a:rPr lang="en-US" b="1" dirty="0"/>
            <a:t>Ludwig visual score</a:t>
          </a:r>
        </a:p>
      </dgm:t>
    </dgm:pt>
    <dgm:pt modelId="{8DCC7449-5F9E-0C4C-8969-4F503FDC7BC7}" type="parTrans" cxnId="{57E984A1-23DE-2040-ADDC-349FB81B15D8}">
      <dgm:prSet/>
      <dgm:spPr/>
      <dgm:t>
        <a:bodyPr/>
        <a:lstStyle/>
        <a:p>
          <a:endParaRPr lang="en-US"/>
        </a:p>
      </dgm:t>
    </dgm:pt>
    <dgm:pt modelId="{3516F84D-B4C3-264D-80B4-B6F05A4DA829}" type="sibTrans" cxnId="{57E984A1-23DE-2040-ADDC-349FB81B15D8}">
      <dgm:prSet/>
      <dgm:spPr/>
      <dgm:t>
        <a:bodyPr/>
        <a:lstStyle/>
        <a:p>
          <a:endParaRPr lang="en-US"/>
        </a:p>
      </dgm:t>
    </dgm:pt>
    <dgm:pt modelId="{848CEC8C-3CCA-CE42-8F76-0F08A8733487}">
      <dgm:prSet phldrT="[Text]" custT="1"/>
      <dgm:spPr/>
      <dgm:t>
        <a:bodyPr/>
        <a:lstStyle/>
        <a:p>
          <a:r>
            <a:rPr lang="en-US" sz="3200" b="1" dirty="0">
              <a:solidFill>
                <a:srgbClr val="1930A7"/>
              </a:solidFill>
            </a:rPr>
            <a:t>Acne</a:t>
          </a:r>
        </a:p>
      </dgm:t>
    </dgm:pt>
    <dgm:pt modelId="{28FB40E0-6A49-C74D-B3F3-CC5C56B498B2}" type="parTrans" cxnId="{CDB2ABF3-3C61-C74F-B807-4BE7F55B11F9}">
      <dgm:prSet/>
      <dgm:spPr/>
      <dgm:t>
        <a:bodyPr/>
        <a:lstStyle/>
        <a:p>
          <a:endParaRPr lang="en-US"/>
        </a:p>
      </dgm:t>
    </dgm:pt>
    <dgm:pt modelId="{8AD1917B-F096-C04D-8555-210D261A8687}" type="sibTrans" cxnId="{CDB2ABF3-3C61-C74F-B807-4BE7F55B11F9}">
      <dgm:prSet/>
      <dgm:spPr/>
      <dgm:t>
        <a:bodyPr/>
        <a:lstStyle/>
        <a:p>
          <a:endParaRPr lang="en-US"/>
        </a:p>
      </dgm:t>
    </dgm:pt>
    <dgm:pt modelId="{26F92ACA-E313-934E-8533-FF94E2FC385B}">
      <dgm:prSet phldrT="[Text]"/>
      <dgm:spPr/>
      <dgm:t>
        <a:bodyPr/>
        <a:lstStyle/>
        <a:p>
          <a:r>
            <a:rPr lang="en-US" b="1" dirty="0"/>
            <a:t>No universally accepted visual assessments for evaluation</a:t>
          </a:r>
        </a:p>
      </dgm:t>
    </dgm:pt>
    <dgm:pt modelId="{0C51D680-5CE2-2D4F-94A5-6EA2AC71EA5E}" type="parTrans" cxnId="{436C399C-CAA3-4A47-8C03-6714B3C87C1D}">
      <dgm:prSet/>
      <dgm:spPr/>
      <dgm:t>
        <a:bodyPr/>
        <a:lstStyle/>
        <a:p>
          <a:endParaRPr lang="en-US"/>
        </a:p>
      </dgm:t>
    </dgm:pt>
    <dgm:pt modelId="{0DD7ADF2-109F-DE4F-A18D-30114F8CA99D}" type="sibTrans" cxnId="{436C399C-CAA3-4A47-8C03-6714B3C87C1D}">
      <dgm:prSet/>
      <dgm:spPr/>
      <dgm:t>
        <a:bodyPr/>
        <a:lstStyle/>
        <a:p>
          <a:endParaRPr lang="en-US"/>
        </a:p>
      </dgm:t>
    </dgm:pt>
    <dgm:pt modelId="{3DC5A196-3600-FA43-875E-B1BD37BFBE33}">
      <dgm:prSet phldrT="[Text]"/>
      <dgm:spPr/>
      <dgm:t>
        <a:bodyPr/>
        <a:lstStyle/>
        <a:p>
          <a:r>
            <a:rPr lang="en-US" b="1" dirty="0"/>
            <a:t>In Indian women &gt;/- 7</a:t>
          </a:r>
        </a:p>
      </dgm:t>
    </dgm:pt>
    <dgm:pt modelId="{AD22BD8D-1F5B-EB43-BCF7-DC863D5EDA80}" type="parTrans" cxnId="{033DBA8C-EB66-F344-87E6-B5DDE3C1797F}">
      <dgm:prSet/>
      <dgm:spPr/>
      <dgm:t>
        <a:bodyPr/>
        <a:lstStyle/>
        <a:p>
          <a:endParaRPr lang="en-US"/>
        </a:p>
      </dgm:t>
    </dgm:pt>
    <dgm:pt modelId="{EC2B7EFD-C4FE-E841-9135-A5136CD324FE}" type="sibTrans" cxnId="{033DBA8C-EB66-F344-87E6-B5DDE3C1797F}">
      <dgm:prSet/>
      <dgm:spPr/>
      <dgm:t>
        <a:bodyPr/>
        <a:lstStyle/>
        <a:p>
          <a:endParaRPr lang="en-US"/>
        </a:p>
      </dgm:t>
    </dgm:pt>
    <dgm:pt modelId="{0988D1B3-9E88-D04D-8133-6C4CFC1DE11B}">
      <dgm:prSet phldrT="[Text]"/>
      <dgm:spPr/>
      <dgm:t>
        <a:bodyPr/>
        <a:lstStyle/>
        <a:p>
          <a:r>
            <a:rPr lang="en-US" b="1" dirty="0"/>
            <a:t>Male type of alopecia</a:t>
          </a:r>
        </a:p>
      </dgm:t>
    </dgm:pt>
    <dgm:pt modelId="{49130AC6-17C4-0E40-AA5B-D72E595ADFB6}" type="parTrans" cxnId="{92984DAF-9068-E746-972B-8CE04E88BEC4}">
      <dgm:prSet/>
      <dgm:spPr/>
      <dgm:t>
        <a:bodyPr/>
        <a:lstStyle/>
        <a:p>
          <a:endParaRPr lang="en-US"/>
        </a:p>
      </dgm:t>
    </dgm:pt>
    <dgm:pt modelId="{CAAA3A74-6F37-5A48-82AC-E5531676C465}" type="sibTrans" cxnId="{92984DAF-9068-E746-972B-8CE04E88BEC4}">
      <dgm:prSet/>
      <dgm:spPr/>
      <dgm:t>
        <a:bodyPr/>
        <a:lstStyle/>
        <a:p>
          <a:endParaRPr lang="en-US"/>
        </a:p>
      </dgm:t>
    </dgm:pt>
    <dgm:pt modelId="{48D59111-53E1-9743-93A0-AF6653F71469}" type="pres">
      <dgm:prSet presAssocID="{30A7FB5F-C2E8-8842-B4D3-CB65BFBCEE13}" presName="Name0" presStyleCnt="0">
        <dgm:presLayoutVars>
          <dgm:dir/>
          <dgm:animLvl val="lvl"/>
          <dgm:resizeHandles val="exact"/>
        </dgm:presLayoutVars>
      </dgm:prSet>
      <dgm:spPr/>
    </dgm:pt>
    <dgm:pt modelId="{C7184170-27C9-9C48-9ADA-BE2B85C72B70}" type="pres">
      <dgm:prSet presAssocID="{96DB1E6D-AF7B-974C-AF55-2AD9A3A42031}" presName="linNode" presStyleCnt="0"/>
      <dgm:spPr/>
    </dgm:pt>
    <dgm:pt modelId="{BC740322-E879-5E45-8EF3-00C62F7FAA49}" type="pres">
      <dgm:prSet presAssocID="{96DB1E6D-AF7B-974C-AF55-2AD9A3A42031}" presName="parentText" presStyleLbl="node1" presStyleIdx="0" presStyleCnt="3">
        <dgm:presLayoutVars>
          <dgm:chMax val="1"/>
          <dgm:bulletEnabled val="1"/>
        </dgm:presLayoutVars>
      </dgm:prSet>
      <dgm:spPr/>
    </dgm:pt>
    <dgm:pt modelId="{040DB2D8-6069-704B-90FC-E8DDEC464A77}" type="pres">
      <dgm:prSet presAssocID="{96DB1E6D-AF7B-974C-AF55-2AD9A3A42031}" presName="descendantText" presStyleLbl="alignAccFollowNode1" presStyleIdx="0" presStyleCnt="3">
        <dgm:presLayoutVars>
          <dgm:bulletEnabled val="1"/>
        </dgm:presLayoutVars>
      </dgm:prSet>
      <dgm:spPr/>
    </dgm:pt>
    <dgm:pt modelId="{A139F829-876B-0E4C-AB1C-6511C2575DDA}" type="pres">
      <dgm:prSet presAssocID="{17BDB7C6-54D5-7346-BE11-1A1455C4EA69}" presName="sp" presStyleCnt="0"/>
      <dgm:spPr/>
    </dgm:pt>
    <dgm:pt modelId="{FBC420C1-3C51-014A-946F-90174F6BBE57}" type="pres">
      <dgm:prSet presAssocID="{DFEE2E37-2D61-C34D-A397-F94CC4FAEFBC}" presName="linNode" presStyleCnt="0"/>
      <dgm:spPr/>
    </dgm:pt>
    <dgm:pt modelId="{7E930D1C-8410-AF4E-B418-53F949FACEA9}" type="pres">
      <dgm:prSet presAssocID="{DFEE2E37-2D61-C34D-A397-F94CC4FAEFBC}" presName="parentText" presStyleLbl="node1" presStyleIdx="1" presStyleCnt="3">
        <dgm:presLayoutVars>
          <dgm:chMax val="1"/>
          <dgm:bulletEnabled val="1"/>
        </dgm:presLayoutVars>
      </dgm:prSet>
      <dgm:spPr/>
    </dgm:pt>
    <dgm:pt modelId="{2AD7D915-34B1-FE4B-BB86-674C0D153EDA}" type="pres">
      <dgm:prSet presAssocID="{DFEE2E37-2D61-C34D-A397-F94CC4FAEFBC}" presName="descendantText" presStyleLbl="alignAccFollowNode1" presStyleIdx="1" presStyleCnt="3">
        <dgm:presLayoutVars>
          <dgm:bulletEnabled val="1"/>
        </dgm:presLayoutVars>
      </dgm:prSet>
      <dgm:spPr/>
    </dgm:pt>
    <dgm:pt modelId="{18A4C7EA-0756-D943-8C5B-6B01F74319ED}" type="pres">
      <dgm:prSet presAssocID="{6E4BDD68-BEB4-CC4C-B581-21D4330323A0}" presName="sp" presStyleCnt="0"/>
      <dgm:spPr/>
    </dgm:pt>
    <dgm:pt modelId="{5CFFE2E5-6656-6D45-A012-FD2FC5B20061}" type="pres">
      <dgm:prSet presAssocID="{848CEC8C-3CCA-CE42-8F76-0F08A8733487}" presName="linNode" presStyleCnt="0"/>
      <dgm:spPr/>
    </dgm:pt>
    <dgm:pt modelId="{0AFF6B15-F726-E448-A025-5FA46FFF7A83}" type="pres">
      <dgm:prSet presAssocID="{848CEC8C-3CCA-CE42-8F76-0F08A8733487}" presName="parentText" presStyleLbl="node1" presStyleIdx="2" presStyleCnt="3">
        <dgm:presLayoutVars>
          <dgm:chMax val="1"/>
          <dgm:bulletEnabled val="1"/>
        </dgm:presLayoutVars>
      </dgm:prSet>
      <dgm:spPr/>
    </dgm:pt>
    <dgm:pt modelId="{E8F3C0BD-B8E1-BF4D-BDBC-0BEB63ADD7FB}" type="pres">
      <dgm:prSet presAssocID="{848CEC8C-3CCA-CE42-8F76-0F08A8733487}" presName="descendantText" presStyleLbl="alignAccFollowNode1" presStyleIdx="2" presStyleCnt="3">
        <dgm:presLayoutVars>
          <dgm:bulletEnabled val="1"/>
        </dgm:presLayoutVars>
      </dgm:prSet>
      <dgm:spPr/>
    </dgm:pt>
  </dgm:ptLst>
  <dgm:cxnLst>
    <dgm:cxn modelId="{CE38502E-8A15-464A-9142-B64B460E9BC9}" type="presOf" srcId="{26F92ACA-E313-934E-8533-FF94E2FC385B}" destId="{E8F3C0BD-B8E1-BF4D-BDBC-0BEB63ADD7FB}" srcOrd="0" destOrd="0" presId="urn:microsoft.com/office/officeart/2005/8/layout/vList5"/>
    <dgm:cxn modelId="{A76EA03B-1497-AD4C-9709-1CDFC6537763}" type="presOf" srcId="{848CEC8C-3CCA-CE42-8F76-0F08A8733487}" destId="{0AFF6B15-F726-E448-A025-5FA46FFF7A83}" srcOrd="0" destOrd="0" presId="urn:microsoft.com/office/officeart/2005/8/layout/vList5"/>
    <dgm:cxn modelId="{36F4CF3D-9119-1D4D-BFC9-9F65B02BE0E5}" type="presOf" srcId="{3DC5A196-3600-FA43-875E-B1BD37BFBE33}" destId="{040DB2D8-6069-704B-90FC-E8DDEC464A77}" srcOrd="0" destOrd="1" presId="urn:microsoft.com/office/officeart/2005/8/layout/vList5"/>
    <dgm:cxn modelId="{76D69D43-97F2-2144-BD54-5723FFE28FCD}" type="presOf" srcId="{30A7FB5F-C2E8-8842-B4D3-CB65BFBCEE13}" destId="{48D59111-53E1-9743-93A0-AF6653F71469}" srcOrd="0" destOrd="0" presId="urn:microsoft.com/office/officeart/2005/8/layout/vList5"/>
    <dgm:cxn modelId="{3D7BF254-4118-D448-A428-6F9D776E797B}" type="presOf" srcId="{96DB1E6D-AF7B-974C-AF55-2AD9A3A42031}" destId="{BC740322-E879-5E45-8EF3-00C62F7FAA49}" srcOrd="0" destOrd="0" presId="urn:microsoft.com/office/officeart/2005/8/layout/vList5"/>
    <dgm:cxn modelId="{E9267369-E4DE-C14D-8A04-311EA0911923}" type="presOf" srcId="{0988D1B3-9E88-D04D-8133-6C4CFC1DE11B}" destId="{2AD7D915-34B1-FE4B-BB86-674C0D153EDA}" srcOrd="0" destOrd="1" presId="urn:microsoft.com/office/officeart/2005/8/layout/vList5"/>
    <dgm:cxn modelId="{21E30779-7F50-7C4D-95DB-74FC3C09745F}" type="presOf" srcId="{9AC304B0-81B1-B94E-A1BB-026819DA4A0D}" destId="{040DB2D8-6069-704B-90FC-E8DDEC464A77}" srcOrd="0" destOrd="0" presId="urn:microsoft.com/office/officeart/2005/8/layout/vList5"/>
    <dgm:cxn modelId="{25974084-64DA-1B42-8E3E-743160AF24A4}" srcId="{30A7FB5F-C2E8-8842-B4D3-CB65BFBCEE13}" destId="{DFEE2E37-2D61-C34D-A397-F94CC4FAEFBC}" srcOrd="1" destOrd="0" parTransId="{53EB3C97-A4AB-E647-A6DD-A282DE9490D6}" sibTransId="{6E4BDD68-BEB4-CC4C-B581-21D4330323A0}"/>
    <dgm:cxn modelId="{033DBA8C-EB66-F344-87E6-B5DDE3C1797F}" srcId="{96DB1E6D-AF7B-974C-AF55-2AD9A3A42031}" destId="{3DC5A196-3600-FA43-875E-B1BD37BFBE33}" srcOrd="1" destOrd="0" parTransId="{AD22BD8D-1F5B-EB43-BCF7-DC863D5EDA80}" sibTransId="{EC2B7EFD-C4FE-E841-9135-A5136CD324FE}"/>
    <dgm:cxn modelId="{436C399C-CAA3-4A47-8C03-6714B3C87C1D}" srcId="{848CEC8C-3CCA-CE42-8F76-0F08A8733487}" destId="{26F92ACA-E313-934E-8533-FF94E2FC385B}" srcOrd="0" destOrd="0" parTransId="{0C51D680-5CE2-2D4F-94A5-6EA2AC71EA5E}" sibTransId="{0DD7ADF2-109F-DE4F-A18D-30114F8CA99D}"/>
    <dgm:cxn modelId="{57E984A1-23DE-2040-ADDC-349FB81B15D8}" srcId="{DFEE2E37-2D61-C34D-A397-F94CC4FAEFBC}" destId="{FD9827FA-F6C5-0640-A08D-B25E1373AFFC}" srcOrd="0" destOrd="0" parTransId="{8DCC7449-5F9E-0C4C-8969-4F503FDC7BC7}" sibTransId="{3516F84D-B4C3-264D-80B4-B6F05A4DA829}"/>
    <dgm:cxn modelId="{304AF8A7-B7F1-BD4E-A588-EFD9E66C9E6E}" type="presOf" srcId="{FD9827FA-F6C5-0640-A08D-B25E1373AFFC}" destId="{2AD7D915-34B1-FE4B-BB86-674C0D153EDA}" srcOrd="0" destOrd="0" presId="urn:microsoft.com/office/officeart/2005/8/layout/vList5"/>
    <dgm:cxn modelId="{92984DAF-9068-E746-972B-8CE04E88BEC4}" srcId="{DFEE2E37-2D61-C34D-A397-F94CC4FAEFBC}" destId="{0988D1B3-9E88-D04D-8133-6C4CFC1DE11B}" srcOrd="1" destOrd="0" parTransId="{49130AC6-17C4-0E40-AA5B-D72E595ADFB6}" sibTransId="{CAAA3A74-6F37-5A48-82AC-E5531676C465}"/>
    <dgm:cxn modelId="{7F1A9FCC-8746-BA48-A88C-54A8287141B1}" srcId="{30A7FB5F-C2E8-8842-B4D3-CB65BFBCEE13}" destId="{96DB1E6D-AF7B-974C-AF55-2AD9A3A42031}" srcOrd="0" destOrd="0" parTransId="{DB94DE2E-BFEA-A64C-AD77-F08B29520C18}" sibTransId="{17BDB7C6-54D5-7346-BE11-1A1455C4EA69}"/>
    <dgm:cxn modelId="{6B6362CF-F2FC-364A-ABDB-04BE5DE7344E}" srcId="{96DB1E6D-AF7B-974C-AF55-2AD9A3A42031}" destId="{9AC304B0-81B1-B94E-A1BB-026819DA4A0D}" srcOrd="0" destOrd="0" parTransId="{F5D995F9-52C8-C34A-8D01-E67F857BD167}" sibTransId="{42FDFE13-E56B-4F4A-9512-B263EF5A1772}"/>
    <dgm:cxn modelId="{CA8135DE-1225-AC4C-A08A-5EAC65383A91}" type="presOf" srcId="{DFEE2E37-2D61-C34D-A397-F94CC4FAEFBC}" destId="{7E930D1C-8410-AF4E-B418-53F949FACEA9}" srcOrd="0" destOrd="0" presId="urn:microsoft.com/office/officeart/2005/8/layout/vList5"/>
    <dgm:cxn modelId="{CDB2ABF3-3C61-C74F-B807-4BE7F55B11F9}" srcId="{30A7FB5F-C2E8-8842-B4D3-CB65BFBCEE13}" destId="{848CEC8C-3CCA-CE42-8F76-0F08A8733487}" srcOrd="2" destOrd="0" parTransId="{28FB40E0-6A49-C74D-B3F3-CC5C56B498B2}" sibTransId="{8AD1917B-F096-C04D-8555-210D261A8687}"/>
    <dgm:cxn modelId="{F51304C9-4587-4145-9B04-B074B56330A4}" type="presParOf" srcId="{48D59111-53E1-9743-93A0-AF6653F71469}" destId="{C7184170-27C9-9C48-9ADA-BE2B85C72B70}" srcOrd="0" destOrd="0" presId="urn:microsoft.com/office/officeart/2005/8/layout/vList5"/>
    <dgm:cxn modelId="{FCB9B072-1508-F34B-96BE-4FABD89E6E41}" type="presParOf" srcId="{C7184170-27C9-9C48-9ADA-BE2B85C72B70}" destId="{BC740322-E879-5E45-8EF3-00C62F7FAA49}" srcOrd="0" destOrd="0" presId="urn:microsoft.com/office/officeart/2005/8/layout/vList5"/>
    <dgm:cxn modelId="{11D78060-6C7E-2547-9F29-38B3C669690D}" type="presParOf" srcId="{C7184170-27C9-9C48-9ADA-BE2B85C72B70}" destId="{040DB2D8-6069-704B-90FC-E8DDEC464A77}" srcOrd="1" destOrd="0" presId="urn:microsoft.com/office/officeart/2005/8/layout/vList5"/>
    <dgm:cxn modelId="{108A25FB-247A-634B-8119-ECEA480BD2DA}" type="presParOf" srcId="{48D59111-53E1-9743-93A0-AF6653F71469}" destId="{A139F829-876B-0E4C-AB1C-6511C2575DDA}" srcOrd="1" destOrd="0" presId="urn:microsoft.com/office/officeart/2005/8/layout/vList5"/>
    <dgm:cxn modelId="{778B8B1A-557A-5C40-8053-C7EFE22532DB}" type="presParOf" srcId="{48D59111-53E1-9743-93A0-AF6653F71469}" destId="{FBC420C1-3C51-014A-946F-90174F6BBE57}" srcOrd="2" destOrd="0" presId="urn:microsoft.com/office/officeart/2005/8/layout/vList5"/>
    <dgm:cxn modelId="{EA9C0A23-A14A-2F4E-8EBC-2EDA30325CC5}" type="presParOf" srcId="{FBC420C1-3C51-014A-946F-90174F6BBE57}" destId="{7E930D1C-8410-AF4E-B418-53F949FACEA9}" srcOrd="0" destOrd="0" presId="urn:microsoft.com/office/officeart/2005/8/layout/vList5"/>
    <dgm:cxn modelId="{ABEC76CC-9F5D-2048-9DFF-E1815BA1E258}" type="presParOf" srcId="{FBC420C1-3C51-014A-946F-90174F6BBE57}" destId="{2AD7D915-34B1-FE4B-BB86-674C0D153EDA}" srcOrd="1" destOrd="0" presId="urn:microsoft.com/office/officeart/2005/8/layout/vList5"/>
    <dgm:cxn modelId="{BE3F2830-EB7A-8647-96A9-6C03D5C489F0}" type="presParOf" srcId="{48D59111-53E1-9743-93A0-AF6653F71469}" destId="{18A4C7EA-0756-D943-8C5B-6B01F74319ED}" srcOrd="3" destOrd="0" presId="urn:microsoft.com/office/officeart/2005/8/layout/vList5"/>
    <dgm:cxn modelId="{D2FB3357-B753-0D4F-B672-16AC6541C737}" type="presParOf" srcId="{48D59111-53E1-9743-93A0-AF6653F71469}" destId="{5CFFE2E5-6656-6D45-A012-FD2FC5B20061}" srcOrd="4" destOrd="0" presId="urn:microsoft.com/office/officeart/2005/8/layout/vList5"/>
    <dgm:cxn modelId="{9DB75EB5-2960-8C41-BEA2-E324306F29C6}" type="presParOf" srcId="{5CFFE2E5-6656-6D45-A012-FD2FC5B20061}" destId="{0AFF6B15-F726-E448-A025-5FA46FFF7A83}" srcOrd="0" destOrd="0" presId="urn:microsoft.com/office/officeart/2005/8/layout/vList5"/>
    <dgm:cxn modelId="{6464CB31-A571-7144-A4B7-7CCF06C3EF68}" type="presParOf" srcId="{5CFFE2E5-6656-6D45-A012-FD2FC5B20061}" destId="{E8F3C0BD-B8E1-BF4D-BDBC-0BEB63ADD7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D0EF82-A273-2D45-8C6D-4AFFE7D5AC3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n-US"/>
        </a:p>
      </dgm:t>
    </dgm:pt>
    <dgm:pt modelId="{CAE77C6D-E164-274F-A21F-8F93333AB973}">
      <dgm:prSet phldrT="[Text]"/>
      <dgm:spPr/>
      <dgm:t>
        <a:bodyPr/>
        <a:lstStyle/>
        <a:p>
          <a:r>
            <a:rPr lang="en-US" b="1" dirty="0">
              <a:solidFill>
                <a:srgbClr val="1930A7"/>
              </a:solidFill>
            </a:rPr>
            <a:t>Elevated Testosterone</a:t>
          </a:r>
        </a:p>
      </dgm:t>
    </dgm:pt>
    <dgm:pt modelId="{C1C6F0DE-4EFB-F640-B619-64BDB61FF709}" type="parTrans" cxnId="{B618B39B-DA3B-0F4B-B075-447CE61BB2CF}">
      <dgm:prSet/>
      <dgm:spPr/>
      <dgm:t>
        <a:bodyPr/>
        <a:lstStyle/>
        <a:p>
          <a:endParaRPr lang="en-US"/>
        </a:p>
      </dgm:t>
    </dgm:pt>
    <dgm:pt modelId="{F1634793-88FB-A94D-A8A3-FDEA220B69F3}" type="sibTrans" cxnId="{B618B39B-DA3B-0F4B-B075-447CE61BB2CF}">
      <dgm:prSet/>
      <dgm:spPr/>
      <dgm:t>
        <a:bodyPr/>
        <a:lstStyle/>
        <a:p>
          <a:endParaRPr lang="en-US"/>
        </a:p>
      </dgm:t>
    </dgm:pt>
    <dgm:pt modelId="{7B9FAE58-D089-B14C-A333-D90887B41A26}">
      <dgm:prSet phldrT="[Text]" custT="1"/>
      <dgm:spPr/>
      <dgm:t>
        <a:bodyPr/>
        <a:lstStyle/>
        <a:p>
          <a:r>
            <a:rPr lang="en-US" sz="1600" b="1"/>
            <a:t>Calculated free testosterone</a:t>
          </a:r>
        </a:p>
      </dgm:t>
    </dgm:pt>
    <dgm:pt modelId="{2A0D4E6C-262D-F44F-89A3-C3FCCE245596}" type="parTrans" cxnId="{ACA8A7D3-CB0F-784C-8F1D-EDC0B84E2817}">
      <dgm:prSet/>
      <dgm:spPr/>
      <dgm:t>
        <a:bodyPr/>
        <a:lstStyle/>
        <a:p>
          <a:endParaRPr lang="en-US"/>
        </a:p>
      </dgm:t>
    </dgm:pt>
    <dgm:pt modelId="{E8659C3B-3099-8B4D-8ACB-D0B07CA60446}" type="sibTrans" cxnId="{ACA8A7D3-CB0F-784C-8F1D-EDC0B84E2817}">
      <dgm:prSet/>
      <dgm:spPr/>
      <dgm:t>
        <a:bodyPr/>
        <a:lstStyle/>
        <a:p>
          <a:endParaRPr lang="en-US"/>
        </a:p>
      </dgm:t>
    </dgm:pt>
    <dgm:pt modelId="{A39EEB52-35C3-8641-B8F2-36DEF23E1D21}">
      <dgm:prSet phldrT="[Text]" custT="1"/>
      <dgm:spPr/>
      <dgm:t>
        <a:bodyPr/>
        <a:lstStyle/>
        <a:p>
          <a:r>
            <a:rPr lang="en-US" sz="1600" b="1"/>
            <a:t>Calculated bioavailable testosterone</a:t>
          </a:r>
        </a:p>
      </dgm:t>
    </dgm:pt>
    <dgm:pt modelId="{76F10DCC-6D97-5B45-9C04-4954D4ED38C2}" type="parTrans" cxnId="{5FDAF9AD-303D-4D4A-B15E-40373196C122}">
      <dgm:prSet/>
      <dgm:spPr/>
      <dgm:t>
        <a:bodyPr/>
        <a:lstStyle/>
        <a:p>
          <a:endParaRPr lang="en-US"/>
        </a:p>
      </dgm:t>
    </dgm:pt>
    <dgm:pt modelId="{37FCF3E8-C9E8-0346-B523-91F1CF9E26FE}" type="sibTrans" cxnId="{5FDAF9AD-303D-4D4A-B15E-40373196C122}">
      <dgm:prSet/>
      <dgm:spPr/>
      <dgm:t>
        <a:bodyPr/>
        <a:lstStyle/>
        <a:p>
          <a:endParaRPr lang="en-US"/>
        </a:p>
      </dgm:t>
    </dgm:pt>
    <dgm:pt modelId="{343990E5-62F8-4444-B629-A37EB97A7934}">
      <dgm:prSet phldrT="[Text]"/>
      <dgm:spPr/>
      <dgm:t>
        <a:bodyPr/>
        <a:lstStyle/>
        <a:p>
          <a:r>
            <a:rPr lang="en-US" b="1" dirty="0">
              <a:solidFill>
                <a:srgbClr val="1930A7"/>
              </a:solidFill>
            </a:rPr>
            <a:t>Androstenedione</a:t>
          </a:r>
        </a:p>
        <a:p>
          <a:r>
            <a:rPr lang="en-US" b="1" dirty="0">
              <a:solidFill>
                <a:srgbClr val="1930A7"/>
              </a:solidFill>
            </a:rPr>
            <a:t>DHEAS</a:t>
          </a:r>
        </a:p>
      </dgm:t>
    </dgm:pt>
    <dgm:pt modelId="{377F5BF8-1394-8048-A947-AF4C8374E94A}" type="parTrans" cxnId="{0A1D7E27-7F75-3747-A78F-CB7E6A6A79B1}">
      <dgm:prSet/>
      <dgm:spPr/>
      <dgm:t>
        <a:bodyPr/>
        <a:lstStyle/>
        <a:p>
          <a:endParaRPr lang="en-US"/>
        </a:p>
      </dgm:t>
    </dgm:pt>
    <dgm:pt modelId="{8D3A8316-24E5-C945-B34A-6AA186B0E15F}" type="sibTrans" cxnId="{0A1D7E27-7F75-3747-A78F-CB7E6A6A79B1}">
      <dgm:prSet/>
      <dgm:spPr/>
      <dgm:t>
        <a:bodyPr/>
        <a:lstStyle/>
        <a:p>
          <a:endParaRPr lang="en-US"/>
        </a:p>
      </dgm:t>
    </dgm:pt>
    <dgm:pt modelId="{E193D59E-E50D-CC45-A45A-9BE486BDA827}">
      <dgm:prSet phldrT="[Text]" custT="1"/>
      <dgm:spPr/>
      <dgm:t>
        <a:bodyPr/>
        <a:lstStyle/>
        <a:p>
          <a:r>
            <a:rPr lang="en-US" sz="1600" b="1"/>
            <a:t>Limited value</a:t>
          </a:r>
        </a:p>
      </dgm:t>
    </dgm:pt>
    <dgm:pt modelId="{AA3C27BE-36BB-AD4B-99DE-F7D1985448C5}" type="parTrans" cxnId="{5DCAAC7F-EC8C-444A-8B55-A3552A2D5622}">
      <dgm:prSet/>
      <dgm:spPr/>
      <dgm:t>
        <a:bodyPr/>
        <a:lstStyle/>
        <a:p>
          <a:endParaRPr lang="en-US"/>
        </a:p>
      </dgm:t>
    </dgm:pt>
    <dgm:pt modelId="{6FF63D4C-3319-AE43-8B83-29431C318204}" type="sibTrans" cxnId="{5DCAAC7F-EC8C-444A-8B55-A3552A2D5622}">
      <dgm:prSet/>
      <dgm:spPr/>
      <dgm:t>
        <a:bodyPr/>
        <a:lstStyle/>
        <a:p>
          <a:endParaRPr lang="en-US"/>
        </a:p>
      </dgm:t>
    </dgm:pt>
    <dgm:pt modelId="{5BC68202-3516-F841-A367-487B351CB5B6}">
      <dgm:prSet phldrT="[Text]"/>
      <dgm:spPr/>
      <dgm:t>
        <a:bodyPr/>
        <a:lstStyle/>
        <a:p>
          <a:r>
            <a:rPr lang="en-US" b="1" dirty="0">
              <a:solidFill>
                <a:srgbClr val="1930A7"/>
              </a:solidFill>
            </a:rPr>
            <a:t>17-hydrxy progesterone</a:t>
          </a:r>
        </a:p>
      </dgm:t>
    </dgm:pt>
    <dgm:pt modelId="{74DC6AED-87D7-8C43-BA16-B5E92AFE0ED6}" type="parTrans" cxnId="{1A64D55F-AA09-7D45-BD6D-7D233AFDB700}">
      <dgm:prSet/>
      <dgm:spPr/>
      <dgm:t>
        <a:bodyPr/>
        <a:lstStyle/>
        <a:p>
          <a:endParaRPr lang="en-US"/>
        </a:p>
      </dgm:t>
    </dgm:pt>
    <dgm:pt modelId="{54C0DE0A-FD56-8445-A91A-DC5FE499C3F2}" type="sibTrans" cxnId="{1A64D55F-AA09-7D45-BD6D-7D233AFDB700}">
      <dgm:prSet/>
      <dgm:spPr/>
      <dgm:t>
        <a:bodyPr/>
        <a:lstStyle/>
        <a:p>
          <a:endParaRPr lang="en-US"/>
        </a:p>
      </dgm:t>
    </dgm:pt>
    <dgm:pt modelId="{2DF0ABB5-AC71-E447-A52B-C7E080A6B823}">
      <dgm:prSet phldrT="[Text]" custT="1"/>
      <dgm:spPr/>
      <dgm:t>
        <a:bodyPr/>
        <a:lstStyle/>
        <a:p>
          <a:r>
            <a:rPr lang="en-US" sz="1600" b="1"/>
            <a:t>21 hydroxylase deficiency</a:t>
          </a:r>
        </a:p>
      </dgm:t>
    </dgm:pt>
    <dgm:pt modelId="{55612600-6355-594C-A0DE-7E0DB5AFE0EF}" type="parTrans" cxnId="{6A0F2A61-D1DE-EF43-B527-CF2305B3692D}">
      <dgm:prSet/>
      <dgm:spPr/>
      <dgm:t>
        <a:bodyPr/>
        <a:lstStyle/>
        <a:p>
          <a:endParaRPr lang="en-US"/>
        </a:p>
      </dgm:t>
    </dgm:pt>
    <dgm:pt modelId="{7900721A-B390-104A-B5A9-098FA3F3AF4C}" type="sibTrans" cxnId="{6A0F2A61-D1DE-EF43-B527-CF2305B3692D}">
      <dgm:prSet/>
      <dgm:spPr/>
      <dgm:t>
        <a:bodyPr/>
        <a:lstStyle/>
        <a:p>
          <a:endParaRPr lang="en-US"/>
        </a:p>
      </dgm:t>
    </dgm:pt>
    <dgm:pt modelId="{2666447A-088F-4544-8E13-0B6CC3614FFD}">
      <dgm:prSet phldrT="[Text]" custT="1"/>
      <dgm:spPr/>
      <dgm:t>
        <a:bodyPr/>
        <a:lstStyle/>
        <a:p>
          <a:r>
            <a:rPr lang="en-US" sz="1600" b="1"/>
            <a:t>Late onset congenital adrenal hyperplasia</a:t>
          </a:r>
        </a:p>
      </dgm:t>
    </dgm:pt>
    <dgm:pt modelId="{6FF30F79-6A3C-6C48-B939-969A936B649F}" type="parTrans" cxnId="{9F95D75C-BE27-3446-87F6-C14E740DFFC4}">
      <dgm:prSet/>
      <dgm:spPr/>
      <dgm:t>
        <a:bodyPr/>
        <a:lstStyle/>
        <a:p>
          <a:endParaRPr lang="en-US"/>
        </a:p>
      </dgm:t>
    </dgm:pt>
    <dgm:pt modelId="{4C784300-74B4-AF47-AF81-CC2FE5B381B4}" type="sibTrans" cxnId="{9F95D75C-BE27-3446-87F6-C14E740DFFC4}">
      <dgm:prSet/>
      <dgm:spPr/>
      <dgm:t>
        <a:bodyPr/>
        <a:lstStyle/>
        <a:p>
          <a:endParaRPr lang="en-US"/>
        </a:p>
      </dgm:t>
    </dgm:pt>
    <dgm:pt modelId="{EB34B80F-15CD-004E-AF62-43897C9434EE}">
      <dgm:prSet phldrT="[Text]" custT="1"/>
      <dgm:spPr/>
      <dgm:t>
        <a:bodyPr/>
        <a:lstStyle/>
        <a:p>
          <a:r>
            <a:rPr lang="en-US" sz="1600" b="1"/>
            <a:t>Free androgen index </a:t>
          </a:r>
        </a:p>
      </dgm:t>
    </dgm:pt>
    <dgm:pt modelId="{2DD827A1-3131-5145-9EE8-591325DCA016}" type="parTrans" cxnId="{0ECFA7B4-D63D-4A4D-A941-63D07175DE76}">
      <dgm:prSet/>
      <dgm:spPr/>
      <dgm:t>
        <a:bodyPr/>
        <a:lstStyle/>
        <a:p>
          <a:endParaRPr lang="en-US"/>
        </a:p>
      </dgm:t>
    </dgm:pt>
    <dgm:pt modelId="{E6519F6F-FC0E-5D4E-B77A-E391E36D6FFE}" type="sibTrans" cxnId="{0ECFA7B4-D63D-4A4D-A941-63D07175DE76}">
      <dgm:prSet/>
      <dgm:spPr/>
      <dgm:t>
        <a:bodyPr/>
        <a:lstStyle/>
        <a:p>
          <a:endParaRPr lang="en-US"/>
        </a:p>
      </dgm:t>
    </dgm:pt>
    <dgm:pt modelId="{7D6BFA73-BB46-404B-BD13-03D889763AE3}">
      <dgm:prSet phldrT="[Text]" custT="1"/>
      <dgm:spPr/>
      <dgm:t>
        <a:bodyPr/>
        <a:lstStyle/>
        <a:p>
          <a:r>
            <a:rPr lang="en-US" sz="1600" b="1"/>
            <a:t>(need measurements of total </a:t>
          </a:r>
          <a:r>
            <a:rPr lang="en-US" sz="1600" b="1" err="1"/>
            <a:t>tesotsrone</a:t>
          </a:r>
          <a:r>
            <a:rPr lang="en-US" sz="1600" b="1"/>
            <a:t>, SHBG and serum proteins)</a:t>
          </a:r>
        </a:p>
      </dgm:t>
    </dgm:pt>
    <dgm:pt modelId="{A4D2C1A6-A15F-CD41-94A6-91C6E8DA359F}" type="parTrans" cxnId="{43943AA5-5B5F-C94C-9DDF-AE295475F471}">
      <dgm:prSet/>
      <dgm:spPr/>
      <dgm:t>
        <a:bodyPr/>
        <a:lstStyle/>
        <a:p>
          <a:endParaRPr lang="en-US"/>
        </a:p>
      </dgm:t>
    </dgm:pt>
    <dgm:pt modelId="{3F9681E3-B3B2-B047-ACEF-425EAF365DCF}" type="sibTrans" cxnId="{43943AA5-5B5F-C94C-9DDF-AE295475F471}">
      <dgm:prSet/>
      <dgm:spPr/>
      <dgm:t>
        <a:bodyPr/>
        <a:lstStyle/>
        <a:p>
          <a:endParaRPr lang="en-US"/>
        </a:p>
      </dgm:t>
    </dgm:pt>
    <dgm:pt modelId="{0C2B4225-26D5-0D42-99E6-8871F54207A3}">
      <dgm:prSet phldrT="[Text]" custT="1"/>
      <dgm:spPr/>
      <dgm:t>
        <a:bodyPr/>
        <a:lstStyle/>
        <a:p>
          <a:r>
            <a:rPr lang="en-US" sz="1600" b="1"/>
            <a:t>Ideal assay for testosterone – liquid chromatography-mass spectrometry </a:t>
          </a:r>
        </a:p>
      </dgm:t>
    </dgm:pt>
    <dgm:pt modelId="{DD0E7082-6D3A-DB4D-839B-90479274F1DD}" type="parTrans" cxnId="{3F9BE2C4-63B1-4F45-A93F-152423CB849D}">
      <dgm:prSet/>
      <dgm:spPr/>
      <dgm:t>
        <a:bodyPr/>
        <a:lstStyle/>
        <a:p>
          <a:endParaRPr lang="en-US"/>
        </a:p>
      </dgm:t>
    </dgm:pt>
    <dgm:pt modelId="{8D40C79D-7AE8-3143-91A1-2CAD2B0D32FE}" type="sibTrans" cxnId="{3F9BE2C4-63B1-4F45-A93F-152423CB849D}">
      <dgm:prSet/>
      <dgm:spPr/>
      <dgm:t>
        <a:bodyPr/>
        <a:lstStyle/>
        <a:p>
          <a:endParaRPr lang="en-US"/>
        </a:p>
      </dgm:t>
    </dgm:pt>
    <dgm:pt modelId="{AA7DD646-F2C7-0C4F-8434-FFDB0F364556}">
      <dgm:prSet phldrT="[Text]" custT="1"/>
      <dgm:spPr/>
      <dgm:t>
        <a:bodyPr/>
        <a:lstStyle/>
        <a:p>
          <a:r>
            <a:rPr lang="en-US" sz="1600" b="1"/>
            <a:t>Adrenal source of androgens</a:t>
          </a:r>
        </a:p>
      </dgm:t>
    </dgm:pt>
    <dgm:pt modelId="{91DBEF3A-4E6F-D645-8C05-67387F64A1BE}" type="parTrans" cxnId="{B293FE3C-9824-E141-B925-C153125BFAC4}">
      <dgm:prSet/>
      <dgm:spPr/>
      <dgm:t>
        <a:bodyPr/>
        <a:lstStyle/>
        <a:p>
          <a:endParaRPr lang="en-US"/>
        </a:p>
      </dgm:t>
    </dgm:pt>
    <dgm:pt modelId="{103CC6A2-17D9-0C42-9379-ED0B0559BDAC}" type="sibTrans" cxnId="{B293FE3C-9824-E141-B925-C153125BFAC4}">
      <dgm:prSet/>
      <dgm:spPr/>
      <dgm:t>
        <a:bodyPr/>
        <a:lstStyle/>
        <a:p>
          <a:endParaRPr lang="en-US"/>
        </a:p>
      </dgm:t>
    </dgm:pt>
    <dgm:pt modelId="{A0B4A108-C9AA-E949-B690-B339385E93AF}" type="pres">
      <dgm:prSet presAssocID="{6CD0EF82-A273-2D45-8C6D-4AFFE7D5AC32}" presName="Name0" presStyleCnt="0">
        <dgm:presLayoutVars>
          <dgm:dir/>
          <dgm:animLvl val="lvl"/>
          <dgm:resizeHandles val="exact"/>
        </dgm:presLayoutVars>
      </dgm:prSet>
      <dgm:spPr/>
    </dgm:pt>
    <dgm:pt modelId="{8D5942C1-915F-5344-B77C-D32AC1955850}" type="pres">
      <dgm:prSet presAssocID="{CAE77C6D-E164-274F-A21F-8F93333AB973}" presName="linNode" presStyleCnt="0"/>
      <dgm:spPr/>
    </dgm:pt>
    <dgm:pt modelId="{D241A223-821D-934C-B914-59654C926D10}" type="pres">
      <dgm:prSet presAssocID="{CAE77C6D-E164-274F-A21F-8F93333AB973}" presName="parentText" presStyleLbl="node1" presStyleIdx="0" presStyleCnt="3" custScaleX="98344" custScaleY="121392">
        <dgm:presLayoutVars>
          <dgm:chMax val="1"/>
          <dgm:bulletEnabled val="1"/>
        </dgm:presLayoutVars>
      </dgm:prSet>
      <dgm:spPr/>
    </dgm:pt>
    <dgm:pt modelId="{A33A34F2-8C7F-3546-97F2-33A12B06FE74}" type="pres">
      <dgm:prSet presAssocID="{CAE77C6D-E164-274F-A21F-8F93333AB973}" presName="descendantText" presStyleLbl="alignAccFollowNode1" presStyleIdx="0" presStyleCnt="3" custScaleY="151319">
        <dgm:presLayoutVars>
          <dgm:bulletEnabled val="1"/>
        </dgm:presLayoutVars>
      </dgm:prSet>
      <dgm:spPr/>
    </dgm:pt>
    <dgm:pt modelId="{801F4CB8-7ED5-6640-A5D2-E4E75C893243}" type="pres">
      <dgm:prSet presAssocID="{F1634793-88FB-A94D-A8A3-FDEA220B69F3}" presName="sp" presStyleCnt="0"/>
      <dgm:spPr/>
    </dgm:pt>
    <dgm:pt modelId="{586625FB-1BE6-CA48-A48A-6768EFBB6B62}" type="pres">
      <dgm:prSet presAssocID="{343990E5-62F8-4444-B629-A37EB97A7934}" presName="linNode" presStyleCnt="0"/>
      <dgm:spPr/>
    </dgm:pt>
    <dgm:pt modelId="{5F1297F6-398D-4841-99D0-E3BF4084CCC4}" type="pres">
      <dgm:prSet presAssocID="{343990E5-62F8-4444-B629-A37EB97A7934}" presName="parentText" presStyleLbl="node1" presStyleIdx="1" presStyleCnt="3">
        <dgm:presLayoutVars>
          <dgm:chMax val="1"/>
          <dgm:bulletEnabled val="1"/>
        </dgm:presLayoutVars>
      </dgm:prSet>
      <dgm:spPr/>
    </dgm:pt>
    <dgm:pt modelId="{7FE0C776-D610-634E-82D9-4FBA69768EDC}" type="pres">
      <dgm:prSet presAssocID="{343990E5-62F8-4444-B629-A37EB97A7934}" presName="descendantText" presStyleLbl="alignAccFollowNode1" presStyleIdx="1" presStyleCnt="3">
        <dgm:presLayoutVars>
          <dgm:bulletEnabled val="1"/>
        </dgm:presLayoutVars>
      </dgm:prSet>
      <dgm:spPr/>
    </dgm:pt>
    <dgm:pt modelId="{B2CEC99B-CE3C-D346-A928-23DAC967A563}" type="pres">
      <dgm:prSet presAssocID="{8D3A8316-24E5-C945-B34A-6AA186B0E15F}" presName="sp" presStyleCnt="0"/>
      <dgm:spPr/>
    </dgm:pt>
    <dgm:pt modelId="{B74D9F95-ECE1-2E46-B28C-5CFA58735010}" type="pres">
      <dgm:prSet presAssocID="{5BC68202-3516-F841-A367-487B351CB5B6}" presName="linNode" presStyleCnt="0"/>
      <dgm:spPr/>
    </dgm:pt>
    <dgm:pt modelId="{C11EDB9D-51DD-7D42-9040-914C9FD55E40}" type="pres">
      <dgm:prSet presAssocID="{5BC68202-3516-F841-A367-487B351CB5B6}" presName="parentText" presStyleLbl="node1" presStyleIdx="2" presStyleCnt="3">
        <dgm:presLayoutVars>
          <dgm:chMax val="1"/>
          <dgm:bulletEnabled val="1"/>
        </dgm:presLayoutVars>
      </dgm:prSet>
      <dgm:spPr/>
    </dgm:pt>
    <dgm:pt modelId="{B7FCC800-70A8-6B4F-8B1D-EBAEFDDF5B37}" type="pres">
      <dgm:prSet presAssocID="{5BC68202-3516-F841-A367-487B351CB5B6}" presName="descendantText" presStyleLbl="alignAccFollowNode1" presStyleIdx="2" presStyleCnt="3">
        <dgm:presLayoutVars>
          <dgm:bulletEnabled val="1"/>
        </dgm:presLayoutVars>
      </dgm:prSet>
      <dgm:spPr/>
    </dgm:pt>
  </dgm:ptLst>
  <dgm:cxnLst>
    <dgm:cxn modelId="{04842A20-A482-B541-8F39-C33177EA79FD}" type="presOf" srcId="{0C2B4225-26D5-0D42-99E6-8871F54207A3}" destId="{A33A34F2-8C7F-3546-97F2-33A12B06FE74}" srcOrd="0" destOrd="4" presId="urn:microsoft.com/office/officeart/2005/8/layout/vList5"/>
    <dgm:cxn modelId="{0A1D7E27-7F75-3747-A78F-CB7E6A6A79B1}" srcId="{6CD0EF82-A273-2D45-8C6D-4AFFE7D5AC32}" destId="{343990E5-62F8-4444-B629-A37EB97A7934}" srcOrd="1" destOrd="0" parTransId="{377F5BF8-1394-8048-A947-AF4C8374E94A}" sibTransId="{8D3A8316-24E5-C945-B34A-6AA186B0E15F}"/>
    <dgm:cxn modelId="{8EDDE929-5A8E-E94D-8F3D-42FF3B9D77E6}" type="presOf" srcId="{2666447A-088F-4544-8E13-0B6CC3614FFD}" destId="{B7FCC800-70A8-6B4F-8B1D-EBAEFDDF5B37}" srcOrd="0" destOrd="1" presId="urn:microsoft.com/office/officeart/2005/8/layout/vList5"/>
    <dgm:cxn modelId="{B293FE3C-9824-E141-B925-C153125BFAC4}" srcId="{343990E5-62F8-4444-B629-A37EB97A7934}" destId="{AA7DD646-F2C7-0C4F-8434-FFDB0F364556}" srcOrd="1" destOrd="0" parTransId="{91DBEF3A-4E6F-D645-8C05-67387F64A1BE}" sibTransId="{103CC6A2-17D9-0C42-9379-ED0B0559BDAC}"/>
    <dgm:cxn modelId="{9F95D75C-BE27-3446-87F6-C14E740DFFC4}" srcId="{5BC68202-3516-F841-A367-487B351CB5B6}" destId="{2666447A-088F-4544-8E13-0B6CC3614FFD}" srcOrd="1" destOrd="0" parTransId="{6FF30F79-6A3C-6C48-B939-969A936B649F}" sibTransId="{4C784300-74B4-AF47-AF81-CC2FE5B381B4}"/>
    <dgm:cxn modelId="{5FCF8B5E-3FA8-2642-B6F3-FCC873D76348}" type="presOf" srcId="{7D6BFA73-BB46-404B-BD13-03D889763AE3}" destId="{A33A34F2-8C7F-3546-97F2-33A12B06FE74}" srcOrd="0" destOrd="3" presId="urn:microsoft.com/office/officeart/2005/8/layout/vList5"/>
    <dgm:cxn modelId="{1A64D55F-AA09-7D45-BD6D-7D233AFDB700}" srcId="{6CD0EF82-A273-2D45-8C6D-4AFFE7D5AC32}" destId="{5BC68202-3516-F841-A367-487B351CB5B6}" srcOrd="2" destOrd="0" parTransId="{74DC6AED-87D7-8C43-BA16-B5E92AFE0ED6}" sibTransId="{54C0DE0A-FD56-8445-A91A-DC5FE499C3F2}"/>
    <dgm:cxn modelId="{6A0F2A61-D1DE-EF43-B527-CF2305B3692D}" srcId="{5BC68202-3516-F841-A367-487B351CB5B6}" destId="{2DF0ABB5-AC71-E447-A52B-C7E080A6B823}" srcOrd="0" destOrd="0" parTransId="{55612600-6355-594C-A0DE-7E0DB5AFE0EF}" sibTransId="{7900721A-B390-104A-B5A9-098FA3F3AF4C}"/>
    <dgm:cxn modelId="{9D657671-CCFE-A246-ABE0-38D083AD1F38}" type="presOf" srcId="{6CD0EF82-A273-2D45-8C6D-4AFFE7D5AC32}" destId="{A0B4A108-C9AA-E949-B690-B339385E93AF}" srcOrd="0" destOrd="0" presId="urn:microsoft.com/office/officeart/2005/8/layout/vList5"/>
    <dgm:cxn modelId="{F0005973-7B34-C448-9DA6-24974F10C92D}" type="presOf" srcId="{5BC68202-3516-F841-A367-487B351CB5B6}" destId="{C11EDB9D-51DD-7D42-9040-914C9FD55E40}" srcOrd="0" destOrd="0" presId="urn:microsoft.com/office/officeart/2005/8/layout/vList5"/>
    <dgm:cxn modelId="{4AAF3E74-B9B3-BB4A-A7A9-EAB35F0181F3}" type="presOf" srcId="{343990E5-62F8-4444-B629-A37EB97A7934}" destId="{5F1297F6-398D-4841-99D0-E3BF4084CCC4}" srcOrd="0" destOrd="0" presId="urn:microsoft.com/office/officeart/2005/8/layout/vList5"/>
    <dgm:cxn modelId="{5DCAAC7F-EC8C-444A-8B55-A3552A2D5622}" srcId="{343990E5-62F8-4444-B629-A37EB97A7934}" destId="{E193D59E-E50D-CC45-A45A-9BE486BDA827}" srcOrd="0" destOrd="0" parTransId="{AA3C27BE-36BB-AD4B-99DE-F7D1985448C5}" sibTransId="{6FF63D4C-3319-AE43-8B83-29431C318204}"/>
    <dgm:cxn modelId="{DC5F9B89-A7D7-8340-95DD-98DE72A6473F}" type="presOf" srcId="{7B9FAE58-D089-B14C-A333-D90887B41A26}" destId="{A33A34F2-8C7F-3546-97F2-33A12B06FE74}" srcOrd="0" destOrd="0" presId="urn:microsoft.com/office/officeart/2005/8/layout/vList5"/>
    <dgm:cxn modelId="{B24F488B-C50F-0645-BC84-9F4014994694}" type="presOf" srcId="{A39EEB52-35C3-8641-B8F2-36DEF23E1D21}" destId="{A33A34F2-8C7F-3546-97F2-33A12B06FE74}" srcOrd="0" destOrd="2" presId="urn:microsoft.com/office/officeart/2005/8/layout/vList5"/>
    <dgm:cxn modelId="{0FFF608F-9A99-0543-83AA-C162150F54FB}" type="presOf" srcId="{2DF0ABB5-AC71-E447-A52B-C7E080A6B823}" destId="{B7FCC800-70A8-6B4F-8B1D-EBAEFDDF5B37}" srcOrd="0" destOrd="0" presId="urn:microsoft.com/office/officeart/2005/8/layout/vList5"/>
    <dgm:cxn modelId="{B618B39B-DA3B-0F4B-B075-447CE61BB2CF}" srcId="{6CD0EF82-A273-2D45-8C6D-4AFFE7D5AC32}" destId="{CAE77C6D-E164-274F-A21F-8F93333AB973}" srcOrd="0" destOrd="0" parTransId="{C1C6F0DE-4EFB-F640-B619-64BDB61FF709}" sibTransId="{F1634793-88FB-A94D-A8A3-FDEA220B69F3}"/>
    <dgm:cxn modelId="{EB18A79D-32DF-1B44-B8A7-D3B0F60A0299}" type="presOf" srcId="{E193D59E-E50D-CC45-A45A-9BE486BDA827}" destId="{7FE0C776-D610-634E-82D9-4FBA69768EDC}" srcOrd="0" destOrd="0" presId="urn:microsoft.com/office/officeart/2005/8/layout/vList5"/>
    <dgm:cxn modelId="{43943AA5-5B5F-C94C-9DDF-AE295475F471}" srcId="{CAE77C6D-E164-274F-A21F-8F93333AB973}" destId="{7D6BFA73-BB46-404B-BD13-03D889763AE3}" srcOrd="3" destOrd="0" parTransId="{A4D2C1A6-A15F-CD41-94A6-91C6E8DA359F}" sibTransId="{3F9681E3-B3B2-B047-ACEF-425EAF365DCF}"/>
    <dgm:cxn modelId="{5FDAF9AD-303D-4D4A-B15E-40373196C122}" srcId="{CAE77C6D-E164-274F-A21F-8F93333AB973}" destId="{A39EEB52-35C3-8641-B8F2-36DEF23E1D21}" srcOrd="2" destOrd="0" parTransId="{76F10DCC-6D97-5B45-9C04-4954D4ED38C2}" sibTransId="{37FCF3E8-C9E8-0346-B523-91F1CF9E26FE}"/>
    <dgm:cxn modelId="{B0AB1DB3-33A2-F646-A287-E7B1E09183E2}" type="presOf" srcId="{EB34B80F-15CD-004E-AF62-43897C9434EE}" destId="{A33A34F2-8C7F-3546-97F2-33A12B06FE74}" srcOrd="0" destOrd="1" presId="urn:microsoft.com/office/officeart/2005/8/layout/vList5"/>
    <dgm:cxn modelId="{0ECFA7B4-D63D-4A4D-A941-63D07175DE76}" srcId="{CAE77C6D-E164-274F-A21F-8F93333AB973}" destId="{EB34B80F-15CD-004E-AF62-43897C9434EE}" srcOrd="1" destOrd="0" parTransId="{2DD827A1-3131-5145-9EE8-591325DCA016}" sibTransId="{E6519F6F-FC0E-5D4E-B77A-E391E36D6FFE}"/>
    <dgm:cxn modelId="{3F9BE2C4-63B1-4F45-A93F-152423CB849D}" srcId="{CAE77C6D-E164-274F-A21F-8F93333AB973}" destId="{0C2B4225-26D5-0D42-99E6-8871F54207A3}" srcOrd="4" destOrd="0" parTransId="{DD0E7082-6D3A-DB4D-839B-90479274F1DD}" sibTransId="{8D40C79D-7AE8-3143-91A1-2CAD2B0D32FE}"/>
    <dgm:cxn modelId="{ACA8A7D3-CB0F-784C-8F1D-EDC0B84E2817}" srcId="{CAE77C6D-E164-274F-A21F-8F93333AB973}" destId="{7B9FAE58-D089-B14C-A333-D90887B41A26}" srcOrd="0" destOrd="0" parTransId="{2A0D4E6C-262D-F44F-89A3-C3FCCE245596}" sibTransId="{E8659C3B-3099-8B4D-8ACB-D0B07CA60446}"/>
    <dgm:cxn modelId="{2BFB61E0-5AE5-D94D-B59D-87FD58700A17}" type="presOf" srcId="{AA7DD646-F2C7-0C4F-8434-FFDB0F364556}" destId="{7FE0C776-D610-634E-82D9-4FBA69768EDC}" srcOrd="0" destOrd="1" presId="urn:microsoft.com/office/officeart/2005/8/layout/vList5"/>
    <dgm:cxn modelId="{B45EE3FC-B1AB-3643-92B2-2A02FF80449E}" type="presOf" srcId="{CAE77C6D-E164-274F-A21F-8F93333AB973}" destId="{D241A223-821D-934C-B914-59654C926D10}" srcOrd="0" destOrd="0" presId="urn:microsoft.com/office/officeart/2005/8/layout/vList5"/>
    <dgm:cxn modelId="{48D30404-1B6B-A342-94D0-94D8AB11AEAA}" type="presParOf" srcId="{A0B4A108-C9AA-E949-B690-B339385E93AF}" destId="{8D5942C1-915F-5344-B77C-D32AC1955850}" srcOrd="0" destOrd="0" presId="urn:microsoft.com/office/officeart/2005/8/layout/vList5"/>
    <dgm:cxn modelId="{A145ACD4-1208-224A-AC31-D0AE23E19ACF}" type="presParOf" srcId="{8D5942C1-915F-5344-B77C-D32AC1955850}" destId="{D241A223-821D-934C-B914-59654C926D10}" srcOrd="0" destOrd="0" presId="urn:microsoft.com/office/officeart/2005/8/layout/vList5"/>
    <dgm:cxn modelId="{916A6ABC-1106-254D-9A71-2875CD22ABB4}" type="presParOf" srcId="{8D5942C1-915F-5344-B77C-D32AC1955850}" destId="{A33A34F2-8C7F-3546-97F2-33A12B06FE74}" srcOrd="1" destOrd="0" presId="urn:microsoft.com/office/officeart/2005/8/layout/vList5"/>
    <dgm:cxn modelId="{54105CAF-A683-FC4A-90E6-F683236041AF}" type="presParOf" srcId="{A0B4A108-C9AA-E949-B690-B339385E93AF}" destId="{801F4CB8-7ED5-6640-A5D2-E4E75C893243}" srcOrd="1" destOrd="0" presId="urn:microsoft.com/office/officeart/2005/8/layout/vList5"/>
    <dgm:cxn modelId="{15856BE6-9AA6-5F44-A75F-13E86829A0D4}" type="presParOf" srcId="{A0B4A108-C9AA-E949-B690-B339385E93AF}" destId="{586625FB-1BE6-CA48-A48A-6768EFBB6B62}" srcOrd="2" destOrd="0" presId="urn:microsoft.com/office/officeart/2005/8/layout/vList5"/>
    <dgm:cxn modelId="{718F8990-C8BF-8F4A-82F3-E45D483F6F38}" type="presParOf" srcId="{586625FB-1BE6-CA48-A48A-6768EFBB6B62}" destId="{5F1297F6-398D-4841-99D0-E3BF4084CCC4}" srcOrd="0" destOrd="0" presId="urn:microsoft.com/office/officeart/2005/8/layout/vList5"/>
    <dgm:cxn modelId="{6CDDFE38-90D8-9647-9062-01A9D93A56FA}" type="presParOf" srcId="{586625FB-1BE6-CA48-A48A-6768EFBB6B62}" destId="{7FE0C776-D610-634E-82D9-4FBA69768EDC}" srcOrd="1" destOrd="0" presId="urn:microsoft.com/office/officeart/2005/8/layout/vList5"/>
    <dgm:cxn modelId="{C1B814A6-5261-4843-917E-AE3515905AF7}" type="presParOf" srcId="{A0B4A108-C9AA-E949-B690-B339385E93AF}" destId="{B2CEC99B-CE3C-D346-A928-23DAC967A563}" srcOrd="3" destOrd="0" presId="urn:microsoft.com/office/officeart/2005/8/layout/vList5"/>
    <dgm:cxn modelId="{29D8CC85-E756-854F-BA27-C26394E7D4E5}" type="presParOf" srcId="{A0B4A108-C9AA-E949-B690-B339385E93AF}" destId="{B74D9F95-ECE1-2E46-B28C-5CFA58735010}" srcOrd="4" destOrd="0" presId="urn:microsoft.com/office/officeart/2005/8/layout/vList5"/>
    <dgm:cxn modelId="{F688472C-205E-104D-ABFB-6590AE6D3C28}" type="presParOf" srcId="{B74D9F95-ECE1-2E46-B28C-5CFA58735010}" destId="{C11EDB9D-51DD-7D42-9040-914C9FD55E40}" srcOrd="0" destOrd="0" presId="urn:microsoft.com/office/officeart/2005/8/layout/vList5"/>
    <dgm:cxn modelId="{7D4A0F66-ED70-9A45-8F49-41AE66649A9E}" type="presParOf" srcId="{B74D9F95-ECE1-2E46-B28C-5CFA58735010}" destId="{B7FCC800-70A8-6B4F-8B1D-EBAEFDDF5B3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AED3F9-4608-3242-AD93-9B23D34A341B}" type="doc">
      <dgm:prSet loTypeId="urn:microsoft.com/office/officeart/2005/8/layout/vList2" loCatId="" qsTypeId="urn:microsoft.com/office/officeart/2005/8/quickstyle/simple1" qsCatId="simple" csTypeId="urn:microsoft.com/office/officeart/2005/8/colors/accent2_1" csCatId="accent2" phldr="1"/>
      <dgm:spPr/>
      <dgm:t>
        <a:bodyPr/>
        <a:lstStyle/>
        <a:p>
          <a:endParaRPr lang="en-US"/>
        </a:p>
      </dgm:t>
    </dgm:pt>
    <dgm:pt modelId="{F1A24FBA-4F67-BF40-BDD5-990C22DB3BFC}">
      <dgm:prSet phldrT="[Text]" custT="1"/>
      <dgm:spPr/>
      <dgm:t>
        <a:bodyPr/>
        <a:lstStyle/>
        <a:p>
          <a:r>
            <a:rPr lang="en-US" sz="2400" b="1" dirty="0"/>
            <a:t>Transvaginal USG should be used in all sexually active women</a:t>
          </a:r>
        </a:p>
      </dgm:t>
    </dgm:pt>
    <dgm:pt modelId="{A59C2963-7785-EC4B-8B5E-6FD1DC9C0C50}" type="parTrans" cxnId="{2F768FEB-423A-A740-A67A-DA67406AC97E}">
      <dgm:prSet/>
      <dgm:spPr/>
      <dgm:t>
        <a:bodyPr/>
        <a:lstStyle/>
        <a:p>
          <a:endParaRPr lang="en-US"/>
        </a:p>
      </dgm:t>
    </dgm:pt>
    <dgm:pt modelId="{C1F22D4F-7452-954D-8319-7262A8A85F09}" type="sibTrans" cxnId="{2F768FEB-423A-A740-A67A-DA67406AC97E}">
      <dgm:prSet/>
      <dgm:spPr/>
      <dgm:t>
        <a:bodyPr/>
        <a:lstStyle/>
        <a:p>
          <a:endParaRPr lang="en-US"/>
        </a:p>
      </dgm:t>
    </dgm:pt>
    <dgm:pt modelId="{7D5C1AE4-E904-E44C-B7A0-DCEF5E71E214}">
      <dgm:prSet phldrT="[Text]" custT="1"/>
      <dgm:spPr/>
      <dgm:t>
        <a:bodyPr/>
        <a:lstStyle/>
        <a:p>
          <a:r>
            <a:rPr lang="en-US" sz="2400" b="1" dirty="0"/>
            <a:t>Transvaginal ultrasonography with transducer frequency of 8 MHz: ovarian volume ≥ 10 ml and or ≥ 20 follicles of 2-9 mm diameter on either ovary</a:t>
          </a:r>
        </a:p>
        <a:p>
          <a:r>
            <a:rPr lang="en-US" sz="2400" b="1" dirty="0"/>
            <a:t>Important to exclude - corpus luteum, cyst and dominant follicles </a:t>
          </a:r>
        </a:p>
      </dgm:t>
    </dgm:pt>
    <dgm:pt modelId="{46F54B13-C4AA-584A-B554-1159F3CD1350}" type="parTrans" cxnId="{AD6DAE2D-21BA-A943-92EC-2129DFFF373F}">
      <dgm:prSet/>
      <dgm:spPr/>
      <dgm:t>
        <a:bodyPr/>
        <a:lstStyle/>
        <a:p>
          <a:endParaRPr lang="en-US"/>
        </a:p>
      </dgm:t>
    </dgm:pt>
    <dgm:pt modelId="{0403E6D6-5D52-924E-A890-E559F256121F}" type="sibTrans" cxnId="{AD6DAE2D-21BA-A943-92EC-2129DFFF373F}">
      <dgm:prSet/>
      <dgm:spPr/>
      <dgm:t>
        <a:bodyPr/>
        <a:lstStyle/>
        <a:p>
          <a:endParaRPr lang="en-US"/>
        </a:p>
      </dgm:t>
    </dgm:pt>
    <dgm:pt modelId="{653BD010-1DDE-AE46-BE87-14669B86D87C}">
      <dgm:prSet phldrT="[Text]" custT="1"/>
      <dgm:spPr/>
      <dgm:t>
        <a:bodyPr/>
        <a:lstStyle/>
        <a:p>
          <a:pPr>
            <a:lnSpc>
              <a:spcPct val="150000"/>
            </a:lnSpc>
          </a:pPr>
          <a:r>
            <a:rPr lang="en-US" sz="2400" b="1" dirty="0"/>
            <a:t>Transvaginal ultrasonography with transducer frequency ≤ 7.5 MHz: ovarian volume ≥ 10 ml and or ≥ 12 follicles of 2-9 mm diameter on either ovary </a:t>
          </a:r>
        </a:p>
      </dgm:t>
    </dgm:pt>
    <dgm:pt modelId="{0F9DEC6A-7A3C-A147-A4DB-FC631ADFFBEF}" type="parTrans" cxnId="{4C4A34B2-B66A-DC4F-96FE-E1443EA98305}">
      <dgm:prSet/>
      <dgm:spPr/>
      <dgm:t>
        <a:bodyPr/>
        <a:lstStyle/>
        <a:p>
          <a:endParaRPr lang="en-US"/>
        </a:p>
      </dgm:t>
    </dgm:pt>
    <dgm:pt modelId="{1A8194B0-D648-214B-9ABE-D8B5FA2605F0}" type="sibTrans" cxnId="{4C4A34B2-B66A-DC4F-96FE-E1443EA98305}">
      <dgm:prSet/>
      <dgm:spPr/>
      <dgm:t>
        <a:bodyPr/>
        <a:lstStyle/>
        <a:p>
          <a:endParaRPr lang="en-US"/>
        </a:p>
      </dgm:t>
    </dgm:pt>
    <dgm:pt modelId="{4BF6BF90-007C-BA46-84D4-6E0A703733A6}">
      <dgm:prSet custT="1"/>
      <dgm:spPr/>
      <dgm:t>
        <a:bodyPr/>
        <a:lstStyle/>
        <a:p>
          <a:endParaRPr lang="en-US" sz="2400" b="1"/>
        </a:p>
      </dgm:t>
    </dgm:pt>
    <dgm:pt modelId="{5F2C8AB6-2052-F94C-BC50-6B14F4110B72}" type="parTrans" cxnId="{2858F04E-26C6-0C45-82E1-67AA23DBD47E}">
      <dgm:prSet/>
      <dgm:spPr/>
      <dgm:t>
        <a:bodyPr/>
        <a:lstStyle/>
        <a:p>
          <a:endParaRPr lang="en-US"/>
        </a:p>
      </dgm:t>
    </dgm:pt>
    <dgm:pt modelId="{93CCDA26-AA52-194F-B097-289B3294800E}" type="sibTrans" cxnId="{2858F04E-26C6-0C45-82E1-67AA23DBD47E}">
      <dgm:prSet/>
      <dgm:spPr/>
      <dgm:t>
        <a:bodyPr/>
        <a:lstStyle/>
        <a:p>
          <a:endParaRPr lang="en-US"/>
        </a:p>
      </dgm:t>
    </dgm:pt>
    <dgm:pt modelId="{C88C73BB-0BA9-304D-A4CB-89519D2DAC6F}" type="pres">
      <dgm:prSet presAssocID="{3BAED3F9-4608-3242-AD93-9B23D34A341B}" presName="linear" presStyleCnt="0">
        <dgm:presLayoutVars>
          <dgm:animLvl val="lvl"/>
          <dgm:resizeHandles val="exact"/>
        </dgm:presLayoutVars>
      </dgm:prSet>
      <dgm:spPr/>
    </dgm:pt>
    <dgm:pt modelId="{4136D710-B2DC-AF42-A41B-AFCFE925E943}" type="pres">
      <dgm:prSet presAssocID="{F1A24FBA-4F67-BF40-BDD5-990C22DB3BFC}" presName="parentText" presStyleLbl="node1" presStyleIdx="0" presStyleCnt="3">
        <dgm:presLayoutVars>
          <dgm:chMax val="0"/>
          <dgm:bulletEnabled val="1"/>
        </dgm:presLayoutVars>
      </dgm:prSet>
      <dgm:spPr/>
    </dgm:pt>
    <dgm:pt modelId="{5DE9D421-697A-2545-BE72-7EE0AB1D4DCD}" type="pres">
      <dgm:prSet presAssocID="{F1A24FBA-4F67-BF40-BDD5-990C22DB3BFC}" presName="childText" presStyleLbl="revTx" presStyleIdx="0" presStyleCnt="1">
        <dgm:presLayoutVars>
          <dgm:bulletEnabled val="1"/>
        </dgm:presLayoutVars>
      </dgm:prSet>
      <dgm:spPr/>
    </dgm:pt>
    <dgm:pt modelId="{E64328EA-7C07-C049-A0F8-C182D93D8933}" type="pres">
      <dgm:prSet presAssocID="{7D5C1AE4-E904-E44C-B7A0-DCEF5E71E214}" presName="parentText" presStyleLbl="node1" presStyleIdx="1" presStyleCnt="3" custLinFactY="-4544" custLinFactNeighborY="-100000">
        <dgm:presLayoutVars>
          <dgm:chMax val="0"/>
          <dgm:bulletEnabled val="1"/>
        </dgm:presLayoutVars>
      </dgm:prSet>
      <dgm:spPr/>
    </dgm:pt>
    <dgm:pt modelId="{5B363F25-1219-7047-8B34-1CE2CD596F9D}" type="pres">
      <dgm:prSet presAssocID="{0403E6D6-5D52-924E-A890-E559F256121F}" presName="spacer" presStyleCnt="0"/>
      <dgm:spPr/>
    </dgm:pt>
    <dgm:pt modelId="{4041C6DC-BAA5-1949-9249-94437E5FADA1}" type="pres">
      <dgm:prSet presAssocID="{653BD010-1DDE-AE46-BE87-14669B86D87C}" presName="parentText" presStyleLbl="node1" presStyleIdx="2" presStyleCnt="3">
        <dgm:presLayoutVars>
          <dgm:chMax val="0"/>
          <dgm:bulletEnabled val="1"/>
        </dgm:presLayoutVars>
      </dgm:prSet>
      <dgm:spPr/>
    </dgm:pt>
  </dgm:ptLst>
  <dgm:cxnLst>
    <dgm:cxn modelId="{BA27822D-BFB6-5D4B-B17C-BA6756675851}" type="presOf" srcId="{7D5C1AE4-E904-E44C-B7A0-DCEF5E71E214}" destId="{E64328EA-7C07-C049-A0F8-C182D93D8933}" srcOrd="0" destOrd="0" presId="urn:microsoft.com/office/officeart/2005/8/layout/vList2"/>
    <dgm:cxn modelId="{AD6DAE2D-21BA-A943-92EC-2129DFFF373F}" srcId="{3BAED3F9-4608-3242-AD93-9B23D34A341B}" destId="{7D5C1AE4-E904-E44C-B7A0-DCEF5E71E214}" srcOrd="1" destOrd="0" parTransId="{46F54B13-C4AA-584A-B554-1159F3CD1350}" sibTransId="{0403E6D6-5D52-924E-A890-E559F256121F}"/>
    <dgm:cxn modelId="{2858F04E-26C6-0C45-82E1-67AA23DBD47E}" srcId="{F1A24FBA-4F67-BF40-BDD5-990C22DB3BFC}" destId="{4BF6BF90-007C-BA46-84D4-6E0A703733A6}" srcOrd="0" destOrd="0" parTransId="{5F2C8AB6-2052-F94C-BC50-6B14F4110B72}" sibTransId="{93CCDA26-AA52-194F-B097-289B3294800E}"/>
    <dgm:cxn modelId="{E2B9526E-4C1D-C943-9AAE-4220D980E1F7}" type="presOf" srcId="{F1A24FBA-4F67-BF40-BDD5-990C22DB3BFC}" destId="{4136D710-B2DC-AF42-A41B-AFCFE925E943}" srcOrd="0" destOrd="0" presId="urn:microsoft.com/office/officeart/2005/8/layout/vList2"/>
    <dgm:cxn modelId="{DF89C481-7BC9-2648-AD97-DB98FDEDF9E1}" type="presOf" srcId="{4BF6BF90-007C-BA46-84D4-6E0A703733A6}" destId="{5DE9D421-697A-2545-BE72-7EE0AB1D4DCD}" srcOrd="0" destOrd="0" presId="urn:microsoft.com/office/officeart/2005/8/layout/vList2"/>
    <dgm:cxn modelId="{5120FF9D-E0A3-2B48-B9CA-C5C73749DEC3}" type="presOf" srcId="{653BD010-1DDE-AE46-BE87-14669B86D87C}" destId="{4041C6DC-BAA5-1949-9249-94437E5FADA1}" srcOrd="0" destOrd="0" presId="urn:microsoft.com/office/officeart/2005/8/layout/vList2"/>
    <dgm:cxn modelId="{4C4A34B2-B66A-DC4F-96FE-E1443EA98305}" srcId="{3BAED3F9-4608-3242-AD93-9B23D34A341B}" destId="{653BD010-1DDE-AE46-BE87-14669B86D87C}" srcOrd="2" destOrd="0" parTransId="{0F9DEC6A-7A3C-A147-A4DB-FC631ADFFBEF}" sibTransId="{1A8194B0-D648-214B-9ABE-D8B5FA2605F0}"/>
    <dgm:cxn modelId="{CADAC4E2-C12E-C441-B806-C2AABBEBF66F}" type="presOf" srcId="{3BAED3F9-4608-3242-AD93-9B23D34A341B}" destId="{C88C73BB-0BA9-304D-A4CB-89519D2DAC6F}" srcOrd="0" destOrd="0" presId="urn:microsoft.com/office/officeart/2005/8/layout/vList2"/>
    <dgm:cxn modelId="{2F768FEB-423A-A740-A67A-DA67406AC97E}" srcId="{3BAED3F9-4608-3242-AD93-9B23D34A341B}" destId="{F1A24FBA-4F67-BF40-BDD5-990C22DB3BFC}" srcOrd="0" destOrd="0" parTransId="{A59C2963-7785-EC4B-8B5E-6FD1DC9C0C50}" sibTransId="{C1F22D4F-7452-954D-8319-7262A8A85F09}"/>
    <dgm:cxn modelId="{D4914EFD-C9A1-BD44-BBF6-9927383282B6}" type="presParOf" srcId="{C88C73BB-0BA9-304D-A4CB-89519D2DAC6F}" destId="{4136D710-B2DC-AF42-A41B-AFCFE925E943}" srcOrd="0" destOrd="0" presId="urn:microsoft.com/office/officeart/2005/8/layout/vList2"/>
    <dgm:cxn modelId="{AFCF1F65-B427-4645-B755-02307ECAFDD7}" type="presParOf" srcId="{C88C73BB-0BA9-304D-A4CB-89519D2DAC6F}" destId="{5DE9D421-697A-2545-BE72-7EE0AB1D4DCD}" srcOrd="1" destOrd="0" presId="urn:microsoft.com/office/officeart/2005/8/layout/vList2"/>
    <dgm:cxn modelId="{8D873755-4A13-D54F-AA0F-9E43C5EA55A9}" type="presParOf" srcId="{C88C73BB-0BA9-304D-A4CB-89519D2DAC6F}" destId="{E64328EA-7C07-C049-A0F8-C182D93D8933}" srcOrd="2" destOrd="0" presId="urn:microsoft.com/office/officeart/2005/8/layout/vList2"/>
    <dgm:cxn modelId="{2BE24248-A292-3F41-840D-5B6B3BD29243}" type="presParOf" srcId="{C88C73BB-0BA9-304D-A4CB-89519D2DAC6F}" destId="{5B363F25-1219-7047-8B34-1CE2CD596F9D}" srcOrd="3" destOrd="0" presId="urn:microsoft.com/office/officeart/2005/8/layout/vList2"/>
    <dgm:cxn modelId="{2D282060-BC57-FC42-A1DD-D8080F8C2525}" type="presParOf" srcId="{C88C73BB-0BA9-304D-A4CB-89519D2DAC6F}" destId="{4041C6DC-BAA5-1949-9249-94437E5FAD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0BFF22-7271-5A49-BE7B-0437245E13CA}" type="doc">
      <dgm:prSet loTypeId="urn:microsoft.com/office/officeart/2005/8/layout/process5" loCatId="" qsTypeId="urn:microsoft.com/office/officeart/2005/8/quickstyle/simple3" qsCatId="simple" csTypeId="urn:microsoft.com/office/officeart/2005/8/colors/colorful3" csCatId="colorful" phldr="1"/>
      <dgm:spPr/>
      <dgm:t>
        <a:bodyPr/>
        <a:lstStyle/>
        <a:p>
          <a:endParaRPr lang="en-US"/>
        </a:p>
      </dgm:t>
    </dgm:pt>
    <dgm:pt modelId="{B6BB2EFE-6D57-EE44-9C0B-CD6C9566312D}">
      <dgm:prSet custT="1"/>
      <dgm:spPr/>
      <dgm:t>
        <a:bodyPr/>
        <a:lstStyle/>
        <a:p>
          <a:r>
            <a:rPr lang="en-US" sz="2000" b="1" dirty="0">
              <a:solidFill>
                <a:srgbClr val="C00000"/>
              </a:solidFill>
            </a:rPr>
            <a:t>Which tests are Essential? </a:t>
          </a:r>
          <a:endParaRPr lang="en-IN" sz="2000" dirty="0">
            <a:solidFill>
              <a:srgbClr val="C00000"/>
            </a:solidFill>
          </a:endParaRPr>
        </a:p>
      </dgm:t>
    </dgm:pt>
    <dgm:pt modelId="{C90E3DE3-6DE7-BF4A-AF82-F38C08DA4833}" type="parTrans" cxnId="{BB08BDDC-0716-BF4E-B768-01BC30DF1FD9}">
      <dgm:prSet/>
      <dgm:spPr/>
      <dgm:t>
        <a:bodyPr/>
        <a:lstStyle/>
        <a:p>
          <a:endParaRPr lang="en-US"/>
        </a:p>
      </dgm:t>
    </dgm:pt>
    <dgm:pt modelId="{2A0B96C5-DD38-1B42-BCB7-5AEE5247486C}" type="sibTrans" cxnId="{BB08BDDC-0716-BF4E-B768-01BC30DF1FD9}">
      <dgm:prSet/>
      <dgm:spPr/>
      <dgm:t>
        <a:bodyPr/>
        <a:lstStyle/>
        <a:p>
          <a:endParaRPr lang="en-US"/>
        </a:p>
      </dgm:t>
    </dgm:pt>
    <dgm:pt modelId="{65774516-5422-DB4F-84CA-6002E3DB8A10}">
      <dgm:prSet custT="1"/>
      <dgm:spPr/>
      <dgm:t>
        <a:bodyPr/>
        <a:lstStyle/>
        <a:p>
          <a:r>
            <a:rPr lang="en-US" sz="1800" b="1" dirty="0"/>
            <a:t>Biological hyperandrogenism in PCOS is inconstant and has no specific profile so calculation  of FAI should be done </a:t>
          </a:r>
          <a:endParaRPr lang="en-IN" sz="1800" dirty="0"/>
        </a:p>
      </dgm:t>
    </dgm:pt>
    <dgm:pt modelId="{A04EC614-8D37-4A4E-B5B8-CE54994429C5}" type="parTrans" cxnId="{B70588ED-4728-8542-8F2F-20186220EA2B}">
      <dgm:prSet/>
      <dgm:spPr/>
      <dgm:t>
        <a:bodyPr/>
        <a:lstStyle/>
        <a:p>
          <a:endParaRPr lang="en-US"/>
        </a:p>
      </dgm:t>
    </dgm:pt>
    <dgm:pt modelId="{6FAD62C3-D668-7148-8B25-8804B639CBEC}" type="sibTrans" cxnId="{B70588ED-4728-8542-8F2F-20186220EA2B}">
      <dgm:prSet/>
      <dgm:spPr/>
      <dgm:t>
        <a:bodyPr/>
        <a:lstStyle/>
        <a:p>
          <a:endParaRPr lang="en-US"/>
        </a:p>
      </dgm:t>
    </dgm:pt>
    <dgm:pt modelId="{0F8FCA22-5A82-F24A-9A02-DD1DD0DF9EA2}">
      <dgm:prSet custT="1"/>
      <dgm:spPr/>
      <dgm:t>
        <a:bodyPr/>
        <a:lstStyle/>
        <a:p>
          <a:r>
            <a:rPr lang="en-IN" sz="1800" b="1" dirty="0"/>
            <a:t>Serum AMH levels should not yet be used as an alternative for the detection of PCOM or as a single test for the diagnosis of PCOS </a:t>
          </a:r>
        </a:p>
      </dgm:t>
    </dgm:pt>
    <dgm:pt modelId="{72AFC3FE-657C-5E48-B88D-10249D5F78CD}" type="parTrans" cxnId="{CF1FEC83-CDD2-384F-A88F-8A6423CF4DE2}">
      <dgm:prSet/>
      <dgm:spPr/>
      <dgm:t>
        <a:bodyPr/>
        <a:lstStyle/>
        <a:p>
          <a:endParaRPr lang="en-US"/>
        </a:p>
      </dgm:t>
    </dgm:pt>
    <dgm:pt modelId="{AF6C5788-15B9-F046-81CF-ED2FA7218020}" type="sibTrans" cxnId="{CF1FEC83-CDD2-384F-A88F-8A6423CF4DE2}">
      <dgm:prSet/>
      <dgm:spPr/>
      <dgm:t>
        <a:bodyPr/>
        <a:lstStyle/>
        <a:p>
          <a:endParaRPr lang="en-US"/>
        </a:p>
      </dgm:t>
    </dgm:pt>
    <dgm:pt modelId="{A4A92976-2661-994E-9603-186A6489DE8C}">
      <dgm:prSet custT="1"/>
      <dgm:spPr/>
      <dgm:t>
        <a:bodyPr/>
        <a:lstStyle/>
        <a:p>
          <a:r>
            <a:rPr lang="en-US" sz="1800" b="1" dirty="0"/>
            <a:t>Follicle excess is the best criteria for PCOS but threshold is highly dependent on technology used With newer technologies, it is 20...</a:t>
          </a:r>
          <a:endParaRPr lang="en-IN" sz="1800" dirty="0"/>
        </a:p>
      </dgm:t>
    </dgm:pt>
    <dgm:pt modelId="{8490D3C6-D176-E54B-84CF-C53880CBD29F}" type="parTrans" cxnId="{1DC0CAFF-1634-1048-B8E8-1EDEB7AAC2CE}">
      <dgm:prSet/>
      <dgm:spPr/>
      <dgm:t>
        <a:bodyPr/>
        <a:lstStyle/>
        <a:p>
          <a:endParaRPr lang="en-US"/>
        </a:p>
      </dgm:t>
    </dgm:pt>
    <dgm:pt modelId="{2AA08C4C-4FB6-7047-8FF2-1029A89E59AA}" type="sibTrans" cxnId="{1DC0CAFF-1634-1048-B8E8-1EDEB7AAC2CE}">
      <dgm:prSet/>
      <dgm:spPr/>
      <dgm:t>
        <a:bodyPr/>
        <a:lstStyle/>
        <a:p>
          <a:endParaRPr lang="en-US"/>
        </a:p>
      </dgm:t>
    </dgm:pt>
    <dgm:pt modelId="{07387AAE-12B4-F34F-A220-5CB50F8C3435}">
      <dgm:prSet custT="1"/>
      <dgm:spPr/>
      <dgm:t>
        <a:bodyPr/>
        <a:lstStyle/>
        <a:p>
          <a:r>
            <a:rPr lang="en-IN" sz="1800" dirty="0"/>
            <a:t> </a:t>
          </a:r>
          <a:r>
            <a:rPr lang="en-IN" sz="1800" b="1" dirty="0"/>
            <a:t>75-g OGTT should be offered in all women with PCOS </a:t>
          </a:r>
        </a:p>
        <a:p>
          <a:r>
            <a:rPr lang="en-IN" sz="1800" b="1" dirty="0"/>
            <a:t>Complete OGTT with fasting glucose in obese and with F/H type 2 diabetes</a:t>
          </a:r>
        </a:p>
      </dgm:t>
    </dgm:pt>
    <dgm:pt modelId="{D976E803-6A6F-8A40-A66C-9FEE1FB1CDEC}" type="parTrans" cxnId="{352D1834-BFAA-ED4F-9AD6-9BE4C2DD17A3}">
      <dgm:prSet/>
      <dgm:spPr/>
      <dgm:t>
        <a:bodyPr/>
        <a:lstStyle/>
        <a:p>
          <a:endParaRPr lang="en-US"/>
        </a:p>
      </dgm:t>
    </dgm:pt>
    <dgm:pt modelId="{B9E8CA17-B7AE-7444-9D89-2994EB8D1804}" type="sibTrans" cxnId="{352D1834-BFAA-ED4F-9AD6-9BE4C2DD17A3}">
      <dgm:prSet/>
      <dgm:spPr/>
      <dgm:t>
        <a:bodyPr/>
        <a:lstStyle/>
        <a:p>
          <a:endParaRPr lang="en-US"/>
        </a:p>
      </dgm:t>
    </dgm:pt>
    <dgm:pt modelId="{DCDCFFEC-4E1D-1A4B-B761-E0C016841E61}">
      <dgm:prSet custT="1"/>
      <dgm:spPr/>
      <dgm:t>
        <a:bodyPr/>
        <a:lstStyle/>
        <a:p>
          <a:r>
            <a:rPr lang="en-US" sz="1800" b="1" dirty="0"/>
            <a:t>Androgen testing in suspected cases of PCOS is for differential diagnosis </a:t>
          </a:r>
          <a:endParaRPr lang="en-IN" sz="1800" dirty="0"/>
        </a:p>
      </dgm:t>
    </dgm:pt>
    <dgm:pt modelId="{CF73C1CA-F00A-E440-8A70-BAC8F816E54D}" type="parTrans" cxnId="{7E1E1D5E-F6D4-2049-B56D-D113BDB5F2CA}">
      <dgm:prSet/>
      <dgm:spPr/>
      <dgm:t>
        <a:bodyPr/>
        <a:lstStyle/>
        <a:p>
          <a:endParaRPr lang="en-US"/>
        </a:p>
      </dgm:t>
    </dgm:pt>
    <dgm:pt modelId="{494A5656-E8FC-5E42-8A2D-D51551216229}" type="sibTrans" cxnId="{7E1E1D5E-F6D4-2049-B56D-D113BDB5F2CA}">
      <dgm:prSet/>
      <dgm:spPr/>
      <dgm:t>
        <a:bodyPr/>
        <a:lstStyle/>
        <a:p>
          <a:endParaRPr lang="en-US"/>
        </a:p>
      </dgm:t>
    </dgm:pt>
    <dgm:pt modelId="{44999046-0B95-9B4C-AF83-23F28BE70D89}" type="pres">
      <dgm:prSet presAssocID="{690BFF22-7271-5A49-BE7B-0437245E13CA}" presName="diagram" presStyleCnt="0">
        <dgm:presLayoutVars>
          <dgm:dir/>
          <dgm:resizeHandles val="exact"/>
        </dgm:presLayoutVars>
      </dgm:prSet>
      <dgm:spPr/>
    </dgm:pt>
    <dgm:pt modelId="{2A8E61D7-6DD5-0E4E-A858-B42AE8EE0FF7}" type="pres">
      <dgm:prSet presAssocID="{B6BB2EFE-6D57-EE44-9C0B-CD6C9566312D}" presName="node" presStyleLbl="node1" presStyleIdx="0" presStyleCnt="6" custScaleX="150519">
        <dgm:presLayoutVars>
          <dgm:bulletEnabled val="1"/>
        </dgm:presLayoutVars>
      </dgm:prSet>
      <dgm:spPr/>
    </dgm:pt>
    <dgm:pt modelId="{8BCFC754-B83F-EB42-ACC5-17FDED9781FD}" type="pres">
      <dgm:prSet presAssocID="{2A0B96C5-DD38-1B42-BCB7-5AEE5247486C}" presName="sibTrans" presStyleLbl="sibTrans2D1" presStyleIdx="0" presStyleCnt="5"/>
      <dgm:spPr/>
    </dgm:pt>
    <dgm:pt modelId="{F1C058D6-00BD-9D4A-A718-B4926FBC316F}" type="pres">
      <dgm:prSet presAssocID="{2A0B96C5-DD38-1B42-BCB7-5AEE5247486C}" presName="connectorText" presStyleLbl="sibTrans2D1" presStyleIdx="0" presStyleCnt="5"/>
      <dgm:spPr/>
    </dgm:pt>
    <dgm:pt modelId="{A8CF3323-25AB-2349-81F9-52385B4AE045}" type="pres">
      <dgm:prSet presAssocID="{DCDCFFEC-4E1D-1A4B-B761-E0C016841E61}" presName="node" presStyleLbl="node1" presStyleIdx="1" presStyleCnt="6" custScaleX="150519">
        <dgm:presLayoutVars>
          <dgm:bulletEnabled val="1"/>
        </dgm:presLayoutVars>
      </dgm:prSet>
      <dgm:spPr/>
    </dgm:pt>
    <dgm:pt modelId="{EA0DE9B5-6E5F-AE49-98B8-B01F2B34B29C}" type="pres">
      <dgm:prSet presAssocID="{494A5656-E8FC-5E42-8A2D-D51551216229}" presName="sibTrans" presStyleLbl="sibTrans2D1" presStyleIdx="1" presStyleCnt="5"/>
      <dgm:spPr/>
    </dgm:pt>
    <dgm:pt modelId="{3782E311-10F7-DC4C-B302-7F73C9902084}" type="pres">
      <dgm:prSet presAssocID="{494A5656-E8FC-5E42-8A2D-D51551216229}" presName="connectorText" presStyleLbl="sibTrans2D1" presStyleIdx="1" presStyleCnt="5"/>
      <dgm:spPr/>
    </dgm:pt>
    <dgm:pt modelId="{436201DD-08AC-7C4D-8D62-2602C90285A1}" type="pres">
      <dgm:prSet presAssocID="{65774516-5422-DB4F-84CA-6002E3DB8A10}" presName="node" presStyleLbl="node1" presStyleIdx="2" presStyleCnt="6" custScaleX="150519">
        <dgm:presLayoutVars>
          <dgm:bulletEnabled val="1"/>
        </dgm:presLayoutVars>
      </dgm:prSet>
      <dgm:spPr/>
    </dgm:pt>
    <dgm:pt modelId="{671EA39A-34D4-C44B-BD56-73BAB2007272}" type="pres">
      <dgm:prSet presAssocID="{6FAD62C3-D668-7148-8B25-8804B639CBEC}" presName="sibTrans" presStyleLbl="sibTrans2D1" presStyleIdx="2" presStyleCnt="5"/>
      <dgm:spPr/>
    </dgm:pt>
    <dgm:pt modelId="{8F98F287-8226-6D4D-BB31-A7F15625499D}" type="pres">
      <dgm:prSet presAssocID="{6FAD62C3-D668-7148-8B25-8804B639CBEC}" presName="connectorText" presStyleLbl="sibTrans2D1" presStyleIdx="2" presStyleCnt="5"/>
      <dgm:spPr/>
    </dgm:pt>
    <dgm:pt modelId="{A8322F71-C31C-BD4D-996B-B01B70A7FFB2}" type="pres">
      <dgm:prSet presAssocID="{0F8FCA22-5A82-F24A-9A02-DD1DD0DF9EA2}" presName="node" presStyleLbl="node1" presStyleIdx="3" presStyleCnt="6" custScaleX="150519">
        <dgm:presLayoutVars>
          <dgm:bulletEnabled val="1"/>
        </dgm:presLayoutVars>
      </dgm:prSet>
      <dgm:spPr/>
    </dgm:pt>
    <dgm:pt modelId="{4319ACFE-F386-AF46-AA40-DE4AA9EB5A75}" type="pres">
      <dgm:prSet presAssocID="{AF6C5788-15B9-F046-81CF-ED2FA7218020}" presName="sibTrans" presStyleLbl="sibTrans2D1" presStyleIdx="3" presStyleCnt="5"/>
      <dgm:spPr/>
    </dgm:pt>
    <dgm:pt modelId="{6AB1A9B9-5432-3F42-9ED2-67599E7A6EFE}" type="pres">
      <dgm:prSet presAssocID="{AF6C5788-15B9-F046-81CF-ED2FA7218020}" presName="connectorText" presStyleLbl="sibTrans2D1" presStyleIdx="3" presStyleCnt="5"/>
      <dgm:spPr/>
    </dgm:pt>
    <dgm:pt modelId="{5D332EE7-2008-AE44-A40E-740DFBAF0585}" type="pres">
      <dgm:prSet presAssocID="{A4A92976-2661-994E-9603-186A6489DE8C}" presName="node" presStyleLbl="node1" presStyleIdx="4" presStyleCnt="6" custScaleX="150519">
        <dgm:presLayoutVars>
          <dgm:bulletEnabled val="1"/>
        </dgm:presLayoutVars>
      </dgm:prSet>
      <dgm:spPr/>
    </dgm:pt>
    <dgm:pt modelId="{4C87A4A4-3AA7-BE4F-A2B9-FEC83B924E22}" type="pres">
      <dgm:prSet presAssocID="{2AA08C4C-4FB6-7047-8FF2-1029A89E59AA}" presName="sibTrans" presStyleLbl="sibTrans2D1" presStyleIdx="4" presStyleCnt="5"/>
      <dgm:spPr/>
    </dgm:pt>
    <dgm:pt modelId="{5CD6D039-377F-FE4F-BF8F-5DAC0DFCD248}" type="pres">
      <dgm:prSet presAssocID="{2AA08C4C-4FB6-7047-8FF2-1029A89E59AA}" presName="connectorText" presStyleLbl="sibTrans2D1" presStyleIdx="4" presStyleCnt="5"/>
      <dgm:spPr/>
    </dgm:pt>
    <dgm:pt modelId="{69F20F86-CEBC-BD4F-8476-6E425D832D14}" type="pres">
      <dgm:prSet presAssocID="{07387AAE-12B4-F34F-A220-5CB50F8C3435}" presName="node" presStyleLbl="node1" presStyleIdx="5" presStyleCnt="6" custScaleX="150519">
        <dgm:presLayoutVars>
          <dgm:bulletEnabled val="1"/>
        </dgm:presLayoutVars>
      </dgm:prSet>
      <dgm:spPr/>
    </dgm:pt>
  </dgm:ptLst>
  <dgm:cxnLst>
    <dgm:cxn modelId="{7388DA06-C49E-6D42-9BD1-C08FD3E90CEB}" type="presOf" srcId="{2AA08C4C-4FB6-7047-8FF2-1029A89E59AA}" destId="{4C87A4A4-3AA7-BE4F-A2B9-FEC83B924E22}" srcOrd="0" destOrd="0" presId="urn:microsoft.com/office/officeart/2005/8/layout/process5"/>
    <dgm:cxn modelId="{563BB51D-88AF-944A-AD81-91BDDA2C7954}" type="presOf" srcId="{DCDCFFEC-4E1D-1A4B-B761-E0C016841E61}" destId="{A8CF3323-25AB-2349-81F9-52385B4AE045}" srcOrd="0" destOrd="0" presId="urn:microsoft.com/office/officeart/2005/8/layout/process5"/>
    <dgm:cxn modelId="{E0A1FB1F-BEBE-0E4A-8424-A6B90CCF9870}" type="presOf" srcId="{690BFF22-7271-5A49-BE7B-0437245E13CA}" destId="{44999046-0B95-9B4C-AF83-23F28BE70D89}" srcOrd="0" destOrd="0" presId="urn:microsoft.com/office/officeart/2005/8/layout/process5"/>
    <dgm:cxn modelId="{D1BA3928-1611-D941-A24C-1F30BEF38093}" type="presOf" srcId="{2AA08C4C-4FB6-7047-8FF2-1029A89E59AA}" destId="{5CD6D039-377F-FE4F-BF8F-5DAC0DFCD248}" srcOrd="1" destOrd="0" presId="urn:microsoft.com/office/officeart/2005/8/layout/process5"/>
    <dgm:cxn modelId="{5227032F-0DA4-1147-9899-1EB02F282329}" type="presOf" srcId="{6FAD62C3-D668-7148-8B25-8804B639CBEC}" destId="{8F98F287-8226-6D4D-BB31-A7F15625499D}" srcOrd="1" destOrd="0" presId="urn:microsoft.com/office/officeart/2005/8/layout/process5"/>
    <dgm:cxn modelId="{352D1834-BFAA-ED4F-9AD6-9BE4C2DD17A3}" srcId="{690BFF22-7271-5A49-BE7B-0437245E13CA}" destId="{07387AAE-12B4-F34F-A220-5CB50F8C3435}" srcOrd="5" destOrd="0" parTransId="{D976E803-6A6F-8A40-A66C-9FEE1FB1CDEC}" sibTransId="{B9E8CA17-B7AE-7444-9D89-2994EB8D1804}"/>
    <dgm:cxn modelId="{FEB4CC38-F601-5A48-92AB-303E11FA0333}" type="presOf" srcId="{07387AAE-12B4-F34F-A220-5CB50F8C3435}" destId="{69F20F86-CEBC-BD4F-8476-6E425D832D14}" srcOrd="0" destOrd="0" presId="urn:microsoft.com/office/officeart/2005/8/layout/process5"/>
    <dgm:cxn modelId="{3B5D0F57-A509-C940-A7D7-FC4CE4FA489E}" type="presOf" srcId="{0F8FCA22-5A82-F24A-9A02-DD1DD0DF9EA2}" destId="{A8322F71-C31C-BD4D-996B-B01B70A7FFB2}" srcOrd="0" destOrd="0" presId="urn:microsoft.com/office/officeart/2005/8/layout/process5"/>
    <dgm:cxn modelId="{7E1E1D5E-F6D4-2049-B56D-D113BDB5F2CA}" srcId="{690BFF22-7271-5A49-BE7B-0437245E13CA}" destId="{DCDCFFEC-4E1D-1A4B-B761-E0C016841E61}" srcOrd="1" destOrd="0" parTransId="{CF73C1CA-F00A-E440-8A70-BAC8F816E54D}" sibTransId="{494A5656-E8FC-5E42-8A2D-D51551216229}"/>
    <dgm:cxn modelId="{988AD85E-BCF6-E84D-9D29-C1AFEABDCE9C}" type="presOf" srcId="{AF6C5788-15B9-F046-81CF-ED2FA7218020}" destId="{6AB1A9B9-5432-3F42-9ED2-67599E7A6EFE}" srcOrd="1" destOrd="0" presId="urn:microsoft.com/office/officeart/2005/8/layout/process5"/>
    <dgm:cxn modelId="{86A7E761-DBFC-3B4C-95A5-E772FE3936F8}" type="presOf" srcId="{2A0B96C5-DD38-1B42-BCB7-5AEE5247486C}" destId="{F1C058D6-00BD-9D4A-A718-B4926FBC316F}" srcOrd="1" destOrd="0" presId="urn:microsoft.com/office/officeart/2005/8/layout/process5"/>
    <dgm:cxn modelId="{9D071265-1262-A044-8FFC-87C3DD7EEEB1}" type="presOf" srcId="{A4A92976-2661-994E-9603-186A6489DE8C}" destId="{5D332EE7-2008-AE44-A40E-740DFBAF0585}" srcOrd="0" destOrd="0" presId="urn:microsoft.com/office/officeart/2005/8/layout/process5"/>
    <dgm:cxn modelId="{A2550868-E37F-5F43-862E-7CC9348E0957}" type="presOf" srcId="{AF6C5788-15B9-F046-81CF-ED2FA7218020}" destId="{4319ACFE-F386-AF46-AA40-DE4AA9EB5A75}" srcOrd="0" destOrd="0" presId="urn:microsoft.com/office/officeart/2005/8/layout/process5"/>
    <dgm:cxn modelId="{741F3180-6A7E-0046-80C8-0BE84E0E6D1E}" type="presOf" srcId="{B6BB2EFE-6D57-EE44-9C0B-CD6C9566312D}" destId="{2A8E61D7-6DD5-0E4E-A858-B42AE8EE0FF7}" srcOrd="0" destOrd="0" presId="urn:microsoft.com/office/officeart/2005/8/layout/process5"/>
    <dgm:cxn modelId="{CF1FEC83-CDD2-384F-A88F-8A6423CF4DE2}" srcId="{690BFF22-7271-5A49-BE7B-0437245E13CA}" destId="{0F8FCA22-5A82-F24A-9A02-DD1DD0DF9EA2}" srcOrd="3" destOrd="0" parTransId="{72AFC3FE-657C-5E48-B88D-10249D5F78CD}" sibTransId="{AF6C5788-15B9-F046-81CF-ED2FA7218020}"/>
    <dgm:cxn modelId="{5AF51A87-0092-E644-AD9B-387EA650139A}" type="presOf" srcId="{494A5656-E8FC-5E42-8A2D-D51551216229}" destId="{EA0DE9B5-6E5F-AE49-98B8-B01F2B34B29C}" srcOrd="0" destOrd="0" presId="urn:microsoft.com/office/officeart/2005/8/layout/process5"/>
    <dgm:cxn modelId="{F209659C-6ED9-4147-BC17-22A28647ED3A}" type="presOf" srcId="{65774516-5422-DB4F-84CA-6002E3DB8A10}" destId="{436201DD-08AC-7C4D-8D62-2602C90285A1}" srcOrd="0" destOrd="0" presId="urn:microsoft.com/office/officeart/2005/8/layout/process5"/>
    <dgm:cxn modelId="{0315BDA4-C065-5E41-8D46-9204B74F87FE}" type="presOf" srcId="{6FAD62C3-D668-7148-8B25-8804B639CBEC}" destId="{671EA39A-34D4-C44B-BD56-73BAB2007272}" srcOrd="0" destOrd="0" presId="urn:microsoft.com/office/officeart/2005/8/layout/process5"/>
    <dgm:cxn modelId="{8EABAABF-E891-7F4E-A972-ED172E9B4630}" type="presOf" srcId="{494A5656-E8FC-5E42-8A2D-D51551216229}" destId="{3782E311-10F7-DC4C-B302-7F73C9902084}" srcOrd="1" destOrd="0" presId="urn:microsoft.com/office/officeart/2005/8/layout/process5"/>
    <dgm:cxn modelId="{BB08BDDC-0716-BF4E-B768-01BC30DF1FD9}" srcId="{690BFF22-7271-5A49-BE7B-0437245E13CA}" destId="{B6BB2EFE-6D57-EE44-9C0B-CD6C9566312D}" srcOrd="0" destOrd="0" parTransId="{C90E3DE3-6DE7-BF4A-AF82-F38C08DA4833}" sibTransId="{2A0B96C5-DD38-1B42-BCB7-5AEE5247486C}"/>
    <dgm:cxn modelId="{3D1AFEEB-101E-FC4F-8AAB-134C11A141DA}" type="presOf" srcId="{2A0B96C5-DD38-1B42-BCB7-5AEE5247486C}" destId="{8BCFC754-B83F-EB42-ACC5-17FDED9781FD}" srcOrd="0" destOrd="0" presId="urn:microsoft.com/office/officeart/2005/8/layout/process5"/>
    <dgm:cxn modelId="{B70588ED-4728-8542-8F2F-20186220EA2B}" srcId="{690BFF22-7271-5A49-BE7B-0437245E13CA}" destId="{65774516-5422-DB4F-84CA-6002E3DB8A10}" srcOrd="2" destOrd="0" parTransId="{A04EC614-8D37-4A4E-B5B8-CE54994429C5}" sibTransId="{6FAD62C3-D668-7148-8B25-8804B639CBEC}"/>
    <dgm:cxn modelId="{1DC0CAFF-1634-1048-B8E8-1EDEB7AAC2CE}" srcId="{690BFF22-7271-5A49-BE7B-0437245E13CA}" destId="{A4A92976-2661-994E-9603-186A6489DE8C}" srcOrd="4" destOrd="0" parTransId="{8490D3C6-D176-E54B-84CF-C53880CBD29F}" sibTransId="{2AA08C4C-4FB6-7047-8FF2-1029A89E59AA}"/>
    <dgm:cxn modelId="{DDE3F992-B273-324F-AF3E-6C7A9B81A8D7}" type="presParOf" srcId="{44999046-0B95-9B4C-AF83-23F28BE70D89}" destId="{2A8E61D7-6DD5-0E4E-A858-B42AE8EE0FF7}" srcOrd="0" destOrd="0" presId="urn:microsoft.com/office/officeart/2005/8/layout/process5"/>
    <dgm:cxn modelId="{706D5E05-9FCA-3C42-B7DE-A010CE1E9103}" type="presParOf" srcId="{44999046-0B95-9B4C-AF83-23F28BE70D89}" destId="{8BCFC754-B83F-EB42-ACC5-17FDED9781FD}" srcOrd="1" destOrd="0" presId="urn:microsoft.com/office/officeart/2005/8/layout/process5"/>
    <dgm:cxn modelId="{972EA168-36F9-7749-95EC-423C09BF768B}" type="presParOf" srcId="{8BCFC754-B83F-EB42-ACC5-17FDED9781FD}" destId="{F1C058D6-00BD-9D4A-A718-B4926FBC316F}" srcOrd="0" destOrd="0" presId="urn:microsoft.com/office/officeart/2005/8/layout/process5"/>
    <dgm:cxn modelId="{B0AEF675-046E-B740-A390-9F6FF0CA102B}" type="presParOf" srcId="{44999046-0B95-9B4C-AF83-23F28BE70D89}" destId="{A8CF3323-25AB-2349-81F9-52385B4AE045}" srcOrd="2" destOrd="0" presId="urn:microsoft.com/office/officeart/2005/8/layout/process5"/>
    <dgm:cxn modelId="{BDFA6D93-C69E-1B41-9AF7-9ABAAC72EEF5}" type="presParOf" srcId="{44999046-0B95-9B4C-AF83-23F28BE70D89}" destId="{EA0DE9B5-6E5F-AE49-98B8-B01F2B34B29C}" srcOrd="3" destOrd="0" presId="urn:microsoft.com/office/officeart/2005/8/layout/process5"/>
    <dgm:cxn modelId="{7B16C8B4-7C0E-F441-BC3A-200F30DA275D}" type="presParOf" srcId="{EA0DE9B5-6E5F-AE49-98B8-B01F2B34B29C}" destId="{3782E311-10F7-DC4C-B302-7F73C9902084}" srcOrd="0" destOrd="0" presId="urn:microsoft.com/office/officeart/2005/8/layout/process5"/>
    <dgm:cxn modelId="{66F2C69B-7E0D-7E49-B78F-074C1885C61D}" type="presParOf" srcId="{44999046-0B95-9B4C-AF83-23F28BE70D89}" destId="{436201DD-08AC-7C4D-8D62-2602C90285A1}" srcOrd="4" destOrd="0" presId="urn:microsoft.com/office/officeart/2005/8/layout/process5"/>
    <dgm:cxn modelId="{4286506C-BFEE-4D45-8390-D4117B59D9C6}" type="presParOf" srcId="{44999046-0B95-9B4C-AF83-23F28BE70D89}" destId="{671EA39A-34D4-C44B-BD56-73BAB2007272}" srcOrd="5" destOrd="0" presId="urn:microsoft.com/office/officeart/2005/8/layout/process5"/>
    <dgm:cxn modelId="{70BD911C-E8F3-7D46-BC41-2B91A21ECA13}" type="presParOf" srcId="{671EA39A-34D4-C44B-BD56-73BAB2007272}" destId="{8F98F287-8226-6D4D-BB31-A7F15625499D}" srcOrd="0" destOrd="0" presId="urn:microsoft.com/office/officeart/2005/8/layout/process5"/>
    <dgm:cxn modelId="{2BF6C417-2D01-9044-BC40-338016E3261B}" type="presParOf" srcId="{44999046-0B95-9B4C-AF83-23F28BE70D89}" destId="{A8322F71-C31C-BD4D-996B-B01B70A7FFB2}" srcOrd="6" destOrd="0" presId="urn:microsoft.com/office/officeart/2005/8/layout/process5"/>
    <dgm:cxn modelId="{C78BCA90-A6D8-954C-88A6-333E2C8C346E}" type="presParOf" srcId="{44999046-0B95-9B4C-AF83-23F28BE70D89}" destId="{4319ACFE-F386-AF46-AA40-DE4AA9EB5A75}" srcOrd="7" destOrd="0" presId="urn:microsoft.com/office/officeart/2005/8/layout/process5"/>
    <dgm:cxn modelId="{EEB6B2FE-F8F3-DB41-9205-6862225EA0ED}" type="presParOf" srcId="{4319ACFE-F386-AF46-AA40-DE4AA9EB5A75}" destId="{6AB1A9B9-5432-3F42-9ED2-67599E7A6EFE}" srcOrd="0" destOrd="0" presId="urn:microsoft.com/office/officeart/2005/8/layout/process5"/>
    <dgm:cxn modelId="{7B598C7A-6AFB-6243-96AD-725C906A9C98}" type="presParOf" srcId="{44999046-0B95-9B4C-AF83-23F28BE70D89}" destId="{5D332EE7-2008-AE44-A40E-740DFBAF0585}" srcOrd="8" destOrd="0" presId="urn:microsoft.com/office/officeart/2005/8/layout/process5"/>
    <dgm:cxn modelId="{5B8FCF6A-AC3F-E148-974D-15AD0042B0E7}" type="presParOf" srcId="{44999046-0B95-9B4C-AF83-23F28BE70D89}" destId="{4C87A4A4-3AA7-BE4F-A2B9-FEC83B924E22}" srcOrd="9" destOrd="0" presId="urn:microsoft.com/office/officeart/2005/8/layout/process5"/>
    <dgm:cxn modelId="{210FE1F6-107B-1542-AFCF-F1B34B849A36}" type="presParOf" srcId="{4C87A4A4-3AA7-BE4F-A2B9-FEC83B924E22}" destId="{5CD6D039-377F-FE4F-BF8F-5DAC0DFCD248}" srcOrd="0" destOrd="0" presId="urn:microsoft.com/office/officeart/2005/8/layout/process5"/>
    <dgm:cxn modelId="{4EEE92E4-15A8-5B48-828D-45E663FB5DF8}" type="presParOf" srcId="{44999046-0B95-9B4C-AF83-23F28BE70D89}" destId="{69F20F86-CEBC-BD4F-8476-6E425D832D14}"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75B5D7-A26B-0944-9E75-C2C359AA6CC0}" type="doc">
      <dgm:prSet loTypeId="urn:microsoft.com/office/officeart/2005/8/layout/hList1" loCatId="" qsTypeId="urn:microsoft.com/office/officeart/2005/8/quickstyle/simple2" qsCatId="simple" csTypeId="urn:microsoft.com/office/officeart/2005/8/colors/accent1_1" csCatId="accent1" phldr="1"/>
      <dgm:spPr/>
      <dgm:t>
        <a:bodyPr/>
        <a:lstStyle/>
        <a:p>
          <a:endParaRPr lang="en-US"/>
        </a:p>
      </dgm:t>
    </dgm:pt>
    <dgm:pt modelId="{0258EE67-F1C7-4B48-ADF7-2A92FC16F8E7}">
      <dgm:prSet phldrT="[Text]" custT="1"/>
      <dgm:spPr/>
      <dgm:t>
        <a:bodyPr/>
        <a:lstStyle/>
        <a:p>
          <a:r>
            <a:rPr lang="en-US" sz="2400" b="1" dirty="0">
              <a:solidFill>
                <a:srgbClr val="002CCE"/>
              </a:solidFill>
              <a:latin typeface="+mn-lt"/>
            </a:rPr>
            <a:t>Clinical Assessment </a:t>
          </a:r>
        </a:p>
      </dgm:t>
    </dgm:pt>
    <dgm:pt modelId="{6D2FC6EA-A547-AA4A-B162-294ACCBFC56C}" type="parTrans" cxnId="{127B6D63-0445-6F44-8ABE-E20E3033EAEF}">
      <dgm:prSet/>
      <dgm:spPr/>
      <dgm:t>
        <a:bodyPr/>
        <a:lstStyle/>
        <a:p>
          <a:endParaRPr lang="en-US"/>
        </a:p>
      </dgm:t>
    </dgm:pt>
    <dgm:pt modelId="{964DDF60-0B93-A045-991F-7D4EF17BBFCC}" type="sibTrans" cxnId="{127B6D63-0445-6F44-8ABE-E20E3033EAEF}">
      <dgm:prSet/>
      <dgm:spPr/>
      <dgm:t>
        <a:bodyPr/>
        <a:lstStyle/>
        <a:p>
          <a:endParaRPr lang="en-US"/>
        </a:p>
      </dgm:t>
    </dgm:pt>
    <dgm:pt modelId="{8BE324FD-95DE-AE4D-AD9F-EF8AF3A4B921}">
      <dgm:prSet phldrT="[Text]" custT="1"/>
      <dgm:spPr/>
      <dgm:t>
        <a:bodyPr/>
        <a:lstStyle/>
        <a:p>
          <a:pPr>
            <a:lnSpc>
              <a:spcPct val="100000"/>
            </a:lnSpc>
            <a:buClr>
              <a:srgbClr val="7030A0"/>
            </a:buClr>
            <a:buFont typeface="Wingdings" pitchFamily="2" charset="2"/>
            <a:buChar char="§"/>
          </a:pPr>
          <a:r>
            <a:rPr lang="en-US" sz="2000" b="1" dirty="0">
              <a:latin typeface="+mn-lt"/>
            </a:rPr>
            <a:t>Menstrual cycle</a:t>
          </a:r>
        </a:p>
      </dgm:t>
    </dgm:pt>
    <dgm:pt modelId="{AF2252C6-73C4-8040-9528-1BF6FB4C7622}" type="parTrans" cxnId="{4758D587-276B-D94F-A450-DA163DD47145}">
      <dgm:prSet/>
      <dgm:spPr/>
      <dgm:t>
        <a:bodyPr/>
        <a:lstStyle/>
        <a:p>
          <a:endParaRPr lang="en-US"/>
        </a:p>
      </dgm:t>
    </dgm:pt>
    <dgm:pt modelId="{57D3B70A-C72A-D649-B1F8-FDD2B2573CB8}" type="sibTrans" cxnId="{4758D587-276B-D94F-A450-DA163DD47145}">
      <dgm:prSet/>
      <dgm:spPr/>
      <dgm:t>
        <a:bodyPr/>
        <a:lstStyle/>
        <a:p>
          <a:endParaRPr lang="en-US"/>
        </a:p>
      </dgm:t>
    </dgm:pt>
    <dgm:pt modelId="{BDE52D88-2B35-2D41-A5F9-3538EBA6B7C5}">
      <dgm:prSet phldrT="[Text]" custT="1"/>
      <dgm:spPr/>
      <dgm:t>
        <a:bodyPr/>
        <a:lstStyle/>
        <a:p>
          <a:pPr>
            <a:lnSpc>
              <a:spcPct val="100000"/>
            </a:lnSpc>
            <a:buClr>
              <a:srgbClr val="7030A0"/>
            </a:buClr>
            <a:buFont typeface="Wingdings" pitchFamily="2" charset="2"/>
            <a:buChar char="§"/>
          </a:pPr>
          <a:r>
            <a:rPr lang="en-US" sz="2000" b="1" dirty="0">
              <a:latin typeface="+mn-lt"/>
            </a:rPr>
            <a:t>Progesterone if cycles regular</a:t>
          </a:r>
        </a:p>
      </dgm:t>
    </dgm:pt>
    <dgm:pt modelId="{9EFF8EED-2D71-5B48-9221-E55903B715DC}" type="parTrans" cxnId="{61EFF7FD-F7E9-0743-B268-46D86A56817B}">
      <dgm:prSet/>
      <dgm:spPr/>
      <dgm:t>
        <a:bodyPr/>
        <a:lstStyle/>
        <a:p>
          <a:endParaRPr lang="en-US"/>
        </a:p>
      </dgm:t>
    </dgm:pt>
    <dgm:pt modelId="{210DEE2E-2354-B341-B178-099D1D58A3DE}" type="sibTrans" cxnId="{61EFF7FD-F7E9-0743-B268-46D86A56817B}">
      <dgm:prSet/>
      <dgm:spPr/>
      <dgm:t>
        <a:bodyPr/>
        <a:lstStyle/>
        <a:p>
          <a:endParaRPr lang="en-US"/>
        </a:p>
      </dgm:t>
    </dgm:pt>
    <dgm:pt modelId="{A9035CB6-8168-9C49-A326-06B2B3427043}">
      <dgm:prSet phldrT="[Text]" custT="1"/>
      <dgm:spPr/>
      <dgm:t>
        <a:bodyPr/>
        <a:lstStyle/>
        <a:p>
          <a:r>
            <a:rPr lang="en-US" sz="2400" b="1" dirty="0">
              <a:solidFill>
                <a:srgbClr val="002CCE"/>
              </a:solidFill>
              <a:latin typeface="+mn-lt"/>
            </a:rPr>
            <a:t>Androgen Profile</a:t>
          </a:r>
        </a:p>
      </dgm:t>
    </dgm:pt>
    <dgm:pt modelId="{AE3AD748-3A70-114F-B614-51CD0F14F665}" type="parTrans" cxnId="{092FBDD1-468B-194D-9B33-DAF8F9371B8A}">
      <dgm:prSet/>
      <dgm:spPr/>
      <dgm:t>
        <a:bodyPr/>
        <a:lstStyle/>
        <a:p>
          <a:endParaRPr lang="en-US"/>
        </a:p>
      </dgm:t>
    </dgm:pt>
    <dgm:pt modelId="{EAD9C6C6-FE37-1D4A-BCDF-2DE4F37E64A1}" type="sibTrans" cxnId="{092FBDD1-468B-194D-9B33-DAF8F9371B8A}">
      <dgm:prSet/>
      <dgm:spPr/>
      <dgm:t>
        <a:bodyPr/>
        <a:lstStyle/>
        <a:p>
          <a:endParaRPr lang="en-US"/>
        </a:p>
      </dgm:t>
    </dgm:pt>
    <dgm:pt modelId="{9BB4F59B-2DEB-FA42-B4A4-C55676F382D6}">
      <dgm:prSet phldrT="[Text]" custT="1"/>
      <dgm:spPr/>
      <dgm:t>
        <a:bodyPr/>
        <a:lstStyle/>
        <a:p>
          <a:pPr>
            <a:lnSpc>
              <a:spcPct val="150000"/>
            </a:lnSpc>
            <a:buClr>
              <a:srgbClr val="7030A0"/>
            </a:buClr>
            <a:buFont typeface="Wingdings" pitchFamily="2" charset="2"/>
            <a:buChar char="§"/>
          </a:pPr>
          <a:r>
            <a:rPr lang="en-US" sz="2000" b="1" dirty="0">
              <a:latin typeface="+mn-lt"/>
            </a:rPr>
            <a:t>Free testosterone</a:t>
          </a:r>
        </a:p>
      </dgm:t>
    </dgm:pt>
    <dgm:pt modelId="{872FE3DC-72B3-2547-B6B1-8A1C8D856861}" type="parTrans" cxnId="{54CC3D08-C149-3B4D-869B-CCE2358D0602}">
      <dgm:prSet/>
      <dgm:spPr/>
      <dgm:t>
        <a:bodyPr/>
        <a:lstStyle/>
        <a:p>
          <a:endParaRPr lang="en-US"/>
        </a:p>
      </dgm:t>
    </dgm:pt>
    <dgm:pt modelId="{528939E5-6E42-A24E-BD52-0F94060BAEDA}" type="sibTrans" cxnId="{54CC3D08-C149-3B4D-869B-CCE2358D0602}">
      <dgm:prSet/>
      <dgm:spPr/>
      <dgm:t>
        <a:bodyPr/>
        <a:lstStyle/>
        <a:p>
          <a:endParaRPr lang="en-US"/>
        </a:p>
      </dgm:t>
    </dgm:pt>
    <dgm:pt modelId="{92534F63-BD90-1D4A-850C-AD038508A564}">
      <dgm:prSet phldrT="[Text]" custT="1"/>
      <dgm:spPr/>
      <dgm:t>
        <a:bodyPr/>
        <a:lstStyle/>
        <a:p>
          <a:pPr>
            <a:lnSpc>
              <a:spcPct val="150000"/>
            </a:lnSpc>
            <a:buClr>
              <a:srgbClr val="7030A0"/>
            </a:buClr>
            <a:buFont typeface="Wingdings" pitchFamily="2" charset="2"/>
            <a:buChar char="§"/>
          </a:pPr>
          <a:r>
            <a:rPr lang="en-US" sz="2000" b="1" dirty="0">
              <a:latin typeface="+mn-lt"/>
            </a:rPr>
            <a:t>Free androgen index</a:t>
          </a:r>
        </a:p>
      </dgm:t>
    </dgm:pt>
    <dgm:pt modelId="{8BBB9C51-9AE0-0A4F-A8B2-543C2DA043D4}" type="parTrans" cxnId="{5FED087F-5BBC-5A4C-8928-E0D1B74724E8}">
      <dgm:prSet/>
      <dgm:spPr/>
      <dgm:t>
        <a:bodyPr/>
        <a:lstStyle/>
        <a:p>
          <a:endParaRPr lang="en-US"/>
        </a:p>
      </dgm:t>
    </dgm:pt>
    <dgm:pt modelId="{7528AFDF-36EC-894F-9F11-AF62D801E37F}" type="sibTrans" cxnId="{5FED087F-5BBC-5A4C-8928-E0D1B74724E8}">
      <dgm:prSet/>
      <dgm:spPr/>
      <dgm:t>
        <a:bodyPr/>
        <a:lstStyle/>
        <a:p>
          <a:endParaRPr lang="en-US"/>
        </a:p>
      </dgm:t>
    </dgm:pt>
    <dgm:pt modelId="{7BBDD2F0-2328-D449-95E7-AAFF16E9508B}">
      <dgm:prSet phldrT="[Text]" custT="1"/>
      <dgm:spPr/>
      <dgm:t>
        <a:bodyPr/>
        <a:lstStyle/>
        <a:p>
          <a:r>
            <a:rPr lang="en-US" sz="2400" b="1" dirty="0">
              <a:solidFill>
                <a:srgbClr val="002CCE"/>
              </a:solidFill>
              <a:latin typeface="+mn-lt"/>
            </a:rPr>
            <a:t>Exclude secondary causes</a:t>
          </a:r>
        </a:p>
      </dgm:t>
    </dgm:pt>
    <dgm:pt modelId="{E39D48DA-B1AB-4E4F-902D-C6BB1B5CABF2}" type="parTrans" cxnId="{ADBA6B85-133E-AC44-92B5-45935849B93A}">
      <dgm:prSet/>
      <dgm:spPr/>
      <dgm:t>
        <a:bodyPr/>
        <a:lstStyle/>
        <a:p>
          <a:endParaRPr lang="en-US"/>
        </a:p>
      </dgm:t>
    </dgm:pt>
    <dgm:pt modelId="{43FDAF70-D140-594D-A727-88B1DAF45254}" type="sibTrans" cxnId="{ADBA6B85-133E-AC44-92B5-45935849B93A}">
      <dgm:prSet/>
      <dgm:spPr/>
      <dgm:t>
        <a:bodyPr/>
        <a:lstStyle/>
        <a:p>
          <a:endParaRPr lang="en-US"/>
        </a:p>
      </dgm:t>
    </dgm:pt>
    <dgm:pt modelId="{0AB9F833-3EA8-CC4F-8BB4-13BEC792EF68}">
      <dgm:prSet phldrT="[Text]" custT="1"/>
      <dgm:spPr/>
      <dgm:t>
        <a:bodyPr/>
        <a:lstStyle/>
        <a:p>
          <a:pPr>
            <a:lnSpc>
              <a:spcPct val="150000"/>
            </a:lnSpc>
            <a:buClr>
              <a:srgbClr val="7030A0"/>
            </a:buClr>
            <a:buFont typeface="Wingdings" pitchFamily="2" charset="2"/>
            <a:buChar char="§"/>
          </a:pPr>
          <a:r>
            <a:rPr lang="en-US" sz="2000" b="1" dirty="0">
              <a:latin typeface="+mn-lt"/>
            </a:rPr>
            <a:t>Thyroid function test</a:t>
          </a:r>
        </a:p>
      </dgm:t>
    </dgm:pt>
    <dgm:pt modelId="{826C60A7-AE2D-F442-BBC0-FC7C922A39D3}" type="parTrans" cxnId="{46A8F39B-F6CB-2640-ACFA-0C701FC3246D}">
      <dgm:prSet/>
      <dgm:spPr/>
      <dgm:t>
        <a:bodyPr/>
        <a:lstStyle/>
        <a:p>
          <a:endParaRPr lang="en-US"/>
        </a:p>
      </dgm:t>
    </dgm:pt>
    <dgm:pt modelId="{43FE2063-0917-7E44-8039-C18F7D63CAC4}" type="sibTrans" cxnId="{46A8F39B-F6CB-2640-ACFA-0C701FC3246D}">
      <dgm:prSet/>
      <dgm:spPr/>
      <dgm:t>
        <a:bodyPr/>
        <a:lstStyle/>
        <a:p>
          <a:endParaRPr lang="en-US"/>
        </a:p>
      </dgm:t>
    </dgm:pt>
    <dgm:pt modelId="{627A8BFE-2592-7A40-B72A-85BD10E03855}">
      <dgm:prSet phldrT="[Text]" custT="1"/>
      <dgm:spPr/>
      <dgm:t>
        <a:bodyPr/>
        <a:lstStyle/>
        <a:p>
          <a:pPr>
            <a:lnSpc>
              <a:spcPct val="150000"/>
            </a:lnSpc>
            <a:buClr>
              <a:srgbClr val="7030A0"/>
            </a:buClr>
            <a:buFont typeface="Wingdings" pitchFamily="2" charset="2"/>
            <a:buChar char="§"/>
          </a:pPr>
          <a:r>
            <a:rPr lang="en-US" sz="2000" b="1" dirty="0">
              <a:latin typeface="+mn-lt"/>
            </a:rPr>
            <a:t>Prolactin</a:t>
          </a:r>
        </a:p>
      </dgm:t>
    </dgm:pt>
    <dgm:pt modelId="{23195D61-1B3F-F24F-BFE3-817EC8762F83}" type="parTrans" cxnId="{A39BC0A0-D359-1944-BC85-BF46FA4297DF}">
      <dgm:prSet/>
      <dgm:spPr/>
      <dgm:t>
        <a:bodyPr/>
        <a:lstStyle/>
        <a:p>
          <a:endParaRPr lang="en-US"/>
        </a:p>
      </dgm:t>
    </dgm:pt>
    <dgm:pt modelId="{64E6219A-12D7-EB4B-9962-D6FE0D7BD6CB}" type="sibTrans" cxnId="{A39BC0A0-D359-1944-BC85-BF46FA4297DF}">
      <dgm:prSet/>
      <dgm:spPr/>
      <dgm:t>
        <a:bodyPr/>
        <a:lstStyle/>
        <a:p>
          <a:endParaRPr lang="en-US"/>
        </a:p>
      </dgm:t>
    </dgm:pt>
    <dgm:pt modelId="{503809CE-9432-CD4E-91DF-ADB1ADA3EF15}">
      <dgm:prSet phldrT="[Text]" custT="1"/>
      <dgm:spPr/>
      <dgm:t>
        <a:bodyPr/>
        <a:lstStyle/>
        <a:p>
          <a:pPr>
            <a:lnSpc>
              <a:spcPct val="100000"/>
            </a:lnSpc>
            <a:buClr>
              <a:srgbClr val="7030A0"/>
            </a:buClr>
            <a:buFont typeface="Wingdings" pitchFamily="2" charset="2"/>
            <a:buChar char="§"/>
          </a:pPr>
          <a:r>
            <a:rPr lang="en-US" sz="2000" b="1" dirty="0">
              <a:latin typeface="+mn-lt"/>
            </a:rPr>
            <a:t>Ovarian Morphology (Absence of HA and Irregular cycles)</a:t>
          </a:r>
        </a:p>
      </dgm:t>
    </dgm:pt>
    <dgm:pt modelId="{EC7E1C2E-2F26-6F4D-9B9D-4B5B31E6D221}" type="parTrans" cxnId="{005F7B4E-2A42-404E-A859-A91B9CB81CD3}">
      <dgm:prSet/>
      <dgm:spPr/>
      <dgm:t>
        <a:bodyPr/>
        <a:lstStyle/>
        <a:p>
          <a:endParaRPr lang="en-US"/>
        </a:p>
      </dgm:t>
    </dgm:pt>
    <dgm:pt modelId="{0EBEC35D-FFB1-374E-BA6A-EDD795DDDEC5}" type="sibTrans" cxnId="{005F7B4E-2A42-404E-A859-A91B9CB81CD3}">
      <dgm:prSet/>
      <dgm:spPr/>
      <dgm:t>
        <a:bodyPr/>
        <a:lstStyle/>
        <a:p>
          <a:endParaRPr lang="en-US"/>
        </a:p>
      </dgm:t>
    </dgm:pt>
    <dgm:pt modelId="{4D8D175E-287A-444A-8058-76FB8F84BB6F}">
      <dgm:prSet phldrT="[Text]" custT="1"/>
      <dgm:spPr/>
      <dgm:t>
        <a:bodyPr/>
        <a:lstStyle/>
        <a:p>
          <a:pPr>
            <a:lnSpc>
              <a:spcPct val="100000"/>
            </a:lnSpc>
            <a:buClr>
              <a:srgbClr val="7030A0"/>
            </a:buClr>
            <a:buFont typeface="Wingdings" pitchFamily="2" charset="2"/>
            <a:buChar char="§"/>
          </a:pPr>
          <a:r>
            <a:rPr lang="en-US" sz="2000" b="1" dirty="0">
              <a:latin typeface="+mn-lt"/>
            </a:rPr>
            <a:t>Androgen excess</a:t>
          </a:r>
        </a:p>
      </dgm:t>
    </dgm:pt>
    <dgm:pt modelId="{A620C462-17CA-2647-A9FC-EB8B746479F2}" type="parTrans" cxnId="{75DFAA35-6F6B-984B-BEA3-546A26D7DE8B}">
      <dgm:prSet/>
      <dgm:spPr/>
      <dgm:t>
        <a:bodyPr/>
        <a:lstStyle/>
        <a:p>
          <a:endParaRPr lang="en-US"/>
        </a:p>
      </dgm:t>
    </dgm:pt>
    <dgm:pt modelId="{297A2B39-CA96-A047-9288-695566D8C1D7}" type="sibTrans" cxnId="{75DFAA35-6F6B-984B-BEA3-546A26D7DE8B}">
      <dgm:prSet/>
      <dgm:spPr/>
      <dgm:t>
        <a:bodyPr/>
        <a:lstStyle/>
        <a:p>
          <a:endParaRPr lang="en-US"/>
        </a:p>
      </dgm:t>
    </dgm:pt>
    <dgm:pt modelId="{907B1ED9-F6C3-8042-8DB6-641F60DD2625}">
      <dgm:prSet phldrT="[Text]" custT="1"/>
      <dgm:spPr/>
      <dgm:t>
        <a:bodyPr/>
        <a:lstStyle/>
        <a:p>
          <a:pPr>
            <a:lnSpc>
              <a:spcPct val="150000"/>
            </a:lnSpc>
            <a:buClr>
              <a:srgbClr val="7030A0"/>
            </a:buClr>
            <a:buFont typeface="Wingdings" pitchFamily="2" charset="2"/>
            <a:buChar char="§"/>
          </a:pPr>
          <a:r>
            <a:rPr lang="en-US" sz="2000" b="1" dirty="0">
              <a:latin typeface="+mn-lt"/>
            </a:rPr>
            <a:t>SHBG</a:t>
          </a:r>
        </a:p>
      </dgm:t>
    </dgm:pt>
    <dgm:pt modelId="{CF9C6039-D184-0D49-BDF6-FA9920EAFFB6}" type="parTrans" cxnId="{87E7A324-A628-034B-98C3-4F74F15B775C}">
      <dgm:prSet/>
      <dgm:spPr/>
      <dgm:t>
        <a:bodyPr/>
        <a:lstStyle/>
        <a:p>
          <a:endParaRPr lang="en-US"/>
        </a:p>
      </dgm:t>
    </dgm:pt>
    <dgm:pt modelId="{FCCC96C8-2C03-7E4D-B0FA-A715CE001356}" type="sibTrans" cxnId="{87E7A324-A628-034B-98C3-4F74F15B775C}">
      <dgm:prSet/>
      <dgm:spPr/>
      <dgm:t>
        <a:bodyPr/>
        <a:lstStyle/>
        <a:p>
          <a:endParaRPr lang="en-US"/>
        </a:p>
      </dgm:t>
    </dgm:pt>
    <dgm:pt modelId="{07A81E55-8614-734E-8A2C-F45E5A14D122}">
      <dgm:prSet phldrT="[Text]" custT="1"/>
      <dgm:spPr/>
      <dgm:t>
        <a:bodyPr/>
        <a:lstStyle/>
        <a:p>
          <a:pPr>
            <a:lnSpc>
              <a:spcPct val="150000"/>
            </a:lnSpc>
            <a:buClr>
              <a:srgbClr val="7030A0"/>
            </a:buClr>
            <a:buFont typeface="Wingdings" pitchFamily="2" charset="2"/>
            <a:buChar char="§"/>
          </a:pPr>
          <a:r>
            <a:rPr lang="en-US" sz="2000" b="1" dirty="0">
              <a:latin typeface="+mn-lt"/>
            </a:rPr>
            <a:t>FSH</a:t>
          </a:r>
        </a:p>
      </dgm:t>
    </dgm:pt>
    <dgm:pt modelId="{47D95CE7-A7B9-674A-8B3F-24F4E115400A}" type="parTrans" cxnId="{01B5818D-C5C9-044E-939B-EB0923A13999}">
      <dgm:prSet/>
      <dgm:spPr/>
      <dgm:t>
        <a:bodyPr/>
        <a:lstStyle/>
        <a:p>
          <a:endParaRPr lang="en-US"/>
        </a:p>
      </dgm:t>
    </dgm:pt>
    <dgm:pt modelId="{F4B10AE6-7538-FA49-AED8-9D9C814BE43F}" type="sibTrans" cxnId="{01B5818D-C5C9-044E-939B-EB0923A13999}">
      <dgm:prSet/>
      <dgm:spPr/>
      <dgm:t>
        <a:bodyPr/>
        <a:lstStyle/>
        <a:p>
          <a:endParaRPr lang="en-US"/>
        </a:p>
      </dgm:t>
    </dgm:pt>
    <dgm:pt modelId="{BBA9162D-47FF-8546-A92D-F78C067C133E}">
      <dgm:prSet phldrT="[Text]" custT="1"/>
      <dgm:spPr/>
      <dgm:t>
        <a:bodyPr/>
        <a:lstStyle/>
        <a:p>
          <a:pPr>
            <a:lnSpc>
              <a:spcPct val="150000"/>
            </a:lnSpc>
            <a:buClr>
              <a:srgbClr val="7030A0"/>
            </a:buClr>
            <a:buFont typeface="Wingdings" pitchFamily="2" charset="2"/>
            <a:buChar char="§"/>
          </a:pPr>
          <a:r>
            <a:rPr lang="en-US" sz="2000" b="1" dirty="0">
              <a:latin typeface="+mn-lt"/>
            </a:rPr>
            <a:t>17OH progesterone</a:t>
          </a:r>
        </a:p>
      </dgm:t>
    </dgm:pt>
    <dgm:pt modelId="{7BB599AD-EDDA-384C-AEA9-AD9068D1BD68}" type="parTrans" cxnId="{CD7C2633-F351-E74D-8C70-035E55B246CD}">
      <dgm:prSet/>
      <dgm:spPr/>
      <dgm:t>
        <a:bodyPr/>
        <a:lstStyle/>
        <a:p>
          <a:endParaRPr lang="en-US"/>
        </a:p>
      </dgm:t>
    </dgm:pt>
    <dgm:pt modelId="{FF73048C-21E0-8942-8F01-21D9D1830745}" type="sibTrans" cxnId="{CD7C2633-F351-E74D-8C70-035E55B246CD}">
      <dgm:prSet/>
      <dgm:spPr/>
      <dgm:t>
        <a:bodyPr/>
        <a:lstStyle/>
        <a:p>
          <a:endParaRPr lang="en-US"/>
        </a:p>
      </dgm:t>
    </dgm:pt>
    <dgm:pt modelId="{6B6E9B1D-5E10-1A44-8067-6974088A7EC4}">
      <dgm:prSet phldrT="[Text]" custT="1"/>
      <dgm:spPr/>
      <dgm:t>
        <a:bodyPr/>
        <a:lstStyle/>
        <a:p>
          <a:pPr>
            <a:lnSpc>
              <a:spcPct val="150000"/>
            </a:lnSpc>
            <a:buClr>
              <a:srgbClr val="7030A0"/>
            </a:buClr>
            <a:buFont typeface="Wingdings" pitchFamily="2" charset="2"/>
            <a:buChar char="§"/>
          </a:pPr>
          <a:r>
            <a:rPr lang="en-US" sz="2000" b="1" dirty="0">
              <a:latin typeface="+mn-lt"/>
            </a:rPr>
            <a:t>Clinical history and examination</a:t>
          </a:r>
        </a:p>
      </dgm:t>
    </dgm:pt>
    <dgm:pt modelId="{83E7CC59-5DE9-FA4B-8981-8570D968E1FC}" type="parTrans" cxnId="{D0B13DD2-0C11-A245-84BB-AB1113120DC2}">
      <dgm:prSet/>
      <dgm:spPr/>
      <dgm:t>
        <a:bodyPr/>
        <a:lstStyle/>
        <a:p>
          <a:endParaRPr lang="en-US"/>
        </a:p>
      </dgm:t>
    </dgm:pt>
    <dgm:pt modelId="{8B780705-A26F-9F4A-B3B7-EEDEE1A1C04F}" type="sibTrans" cxnId="{D0B13DD2-0C11-A245-84BB-AB1113120DC2}">
      <dgm:prSet/>
      <dgm:spPr/>
      <dgm:t>
        <a:bodyPr/>
        <a:lstStyle/>
        <a:p>
          <a:endParaRPr lang="en-US"/>
        </a:p>
      </dgm:t>
    </dgm:pt>
    <dgm:pt modelId="{E431DA2D-3626-A745-A50B-1AE5F81788E2}">
      <dgm:prSet phldrT="[Text]" custT="1"/>
      <dgm:spPr/>
      <dgm:t>
        <a:bodyPr/>
        <a:lstStyle/>
        <a:p>
          <a:pPr>
            <a:lnSpc>
              <a:spcPct val="100000"/>
            </a:lnSpc>
            <a:buClr>
              <a:srgbClr val="7030A0"/>
            </a:buClr>
            <a:buFont typeface="Wingdings" pitchFamily="2" charset="2"/>
            <a:buChar char="§"/>
          </a:pPr>
          <a:r>
            <a:rPr lang="en-US" sz="2000" b="1" dirty="0">
              <a:latin typeface="+mn-lt"/>
            </a:rPr>
            <a:t>AMH not recommended</a:t>
          </a:r>
        </a:p>
      </dgm:t>
    </dgm:pt>
    <dgm:pt modelId="{4AE25C02-CA59-214D-94AF-D560E114E4ED}" type="parTrans" cxnId="{A1C78157-987B-9347-B999-84201512A165}">
      <dgm:prSet/>
      <dgm:spPr/>
      <dgm:t>
        <a:bodyPr/>
        <a:lstStyle/>
        <a:p>
          <a:endParaRPr lang="en-US"/>
        </a:p>
      </dgm:t>
    </dgm:pt>
    <dgm:pt modelId="{E87B7DB0-2B78-834F-9A34-41148C61771A}" type="sibTrans" cxnId="{A1C78157-987B-9347-B999-84201512A165}">
      <dgm:prSet/>
      <dgm:spPr/>
      <dgm:t>
        <a:bodyPr/>
        <a:lstStyle/>
        <a:p>
          <a:endParaRPr lang="en-US"/>
        </a:p>
      </dgm:t>
    </dgm:pt>
    <dgm:pt modelId="{2A957068-25C7-B44C-9A04-3AD6F27E4C02}">
      <dgm:prSet phldrT="[Text]" custT="1"/>
      <dgm:spPr/>
      <dgm:t>
        <a:bodyPr/>
        <a:lstStyle/>
        <a:p>
          <a:pPr>
            <a:lnSpc>
              <a:spcPct val="100000"/>
            </a:lnSpc>
            <a:buClr>
              <a:srgbClr val="7030A0"/>
            </a:buClr>
            <a:buFont typeface="Wingdings" pitchFamily="2" charset="2"/>
            <a:buChar char="§"/>
          </a:pPr>
          <a:r>
            <a:rPr lang="en-US" sz="2000" b="1" dirty="0">
              <a:latin typeface="+mn-lt"/>
            </a:rPr>
            <a:t>Impaired glucose tolerance</a:t>
          </a:r>
        </a:p>
      </dgm:t>
    </dgm:pt>
    <dgm:pt modelId="{DE04C3FB-0BAF-8A42-8178-2227CD7B5F95}" type="parTrans" cxnId="{C81AC6BC-239A-4440-A213-6482740D5E82}">
      <dgm:prSet/>
      <dgm:spPr/>
      <dgm:t>
        <a:bodyPr/>
        <a:lstStyle/>
        <a:p>
          <a:endParaRPr lang="en-US"/>
        </a:p>
      </dgm:t>
    </dgm:pt>
    <dgm:pt modelId="{B3F1008B-CECE-894E-A722-F446B0F34FD1}" type="sibTrans" cxnId="{C81AC6BC-239A-4440-A213-6482740D5E82}">
      <dgm:prSet/>
      <dgm:spPr/>
      <dgm:t>
        <a:bodyPr/>
        <a:lstStyle/>
        <a:p>
          <a:endParaRPr lang="en-US"/>
        </a:p>
      </dgm:t>
    </dgm:pt>
    <dgm:pt modelId="{E28D11E1-5D44-664E-8F28-6D0A0EF50085}">
      <dgm:prSet phldrT="[Text]" custT="1"/>
      <dgm:spPr/>
      <dgm:t>
        <a:bodyPr/>
        <a:lstStyle/>
        <a:p>
          <a:pPr>
            <a:lnSpc>
              <a:spcPct val="100000"/>
            </a:lnSpc>
            <a:buClr>
              <a:srgbClr val="7030A0"/>
            </a:buClr>
            <a:buFont typeface="Wingdings" pitchFamily="2" charset="2"/>
            <a:buChar char="§"/>
          </a:pPr>
          <a:endParaRPr lang="en-US" sz="2000" b="1" dirty="0">
            <a:latin typeface="+mn-lt"/>
          </a:endParaRPr>
        </a:p>
      </dgm:t>
    </dgm:pt>
    <dgm:pt modelId="{496DBD93-ECCC-1B41-8302-2BEDABA17709}" type="parTrans" cxnId="{85EBC82A-3260-6746-B3DD-797DBBE555DA}">
      <dgm:prSet/>
      <dgm:spPr/>
      <dgm:t>
        <a:bodyPr/>
        <a:lstStyle/>
        <a:p>
          <a:endParaRPr lang="en-US"/>
        </a:p>
      </dgm:t>
    </dgm:pt>
    <dgm:pt modelId="{3A9B6BA1-C2B7-BB4E-9C0E-FD54897027F1}" type="sibTrans" cxnId="{85EBC82A-3260-6746-B3DD-797DBBE555DA}">
      <dgm:prSet/>
      <dgm:spPr/>
      <dgm:t>
        <a:bodyPr/>
        <a:lstStyle/>
        <a:p>
          <a:endParaRPr lang="en-US"/>
        </a:p>
      </dgm:t>
    </dgm:pt>
    <dgm:pt modelId="{85EB96C6-9C58-C844-A97D-0FC8BA142F4F}">
      <dgm:prSet phldrT="[Text]" custT="1"/>
      <dgm:spPr/>
      <dgm:t>
        <a:bodyPr/>
        <a:lstStyle/>
        <a:p>
          <a:pPr>
            <a:lnSpc>
              <a:spcPct val="100000"/>
            </a:lnSpc>
            <a:buClr>
              <a:srgbClr val="7030A0"/>
            </a:buClr>
            <a:buFont typeface="Wingdings" pitchFamily="2" charset="2"/>
            <a:buChar char="§"/>
          </a:pPr>
          <a:endParaRPr lang="en-US" sz="2000" b="1" dirty="0">
            <a:latin typeface="+mn-lt"/>
          </a:endParaRPr>
        </a:p>
      </dgm:t>
    </dgm:pt>
    <dgm:pt modelId="{B28D5FE1-9997-8248-B78B-C2C021BEAF76}" type="parTrans" cxnId="{2ED7DAF4-39A5-FF4B-9C10-F3D3665E5D83}">
      <dgm:prSet/>
      <dgm:spPr/>
      <dgm:t>
        <a:bodyPr/>
        <a:lstStyle/>
        <a:p>
          <a:endParaRPr lang="en-US"/>
        </a:p>
      </dgm:t>
    </dgm:pt>
    <dgm:pt modelId="{4CA25C35-BD2C-2B48-AEED-3ABAA4BACD21}" type="sibTrans" cxnId="{2ED7DAF4-39A5-FF4B-9C10-F3D3665E5D83}">
      <dgm:prSet/>
      <dgm:spPr/>
      <dgm:t>
        <a:bodyPr/>
        <a:lstStyle/>
        <a:p>
          <a:endParaRPr lang="en-US"/>
        </a:p>
      </dgm:t>
    </dgm:pt>
    <dgm:pt modelId="{9B775A76-EF89-5B4A-B0E8-4165B7D55EC8}" type="pres">
      <dgm:prSet presAssocID="{0C75B5D7-A26B-0944-9E75-C2C359AA6CC0}" presName="Name0" presStyleCnt="0">
        <dgm:presLayoutVars>
          <dgm:dir/>
          <dgm:animLvl val="lvl"/>
          <dgm:resizeHandles val="exact"/>
        </dgm:presLayoutVars>
      </dgm:prSet>
      <dgm:spPr/>
    </dgm:pt>
    <dgm:pt modelId="{F13F4774-CC74-2548-9E7C-55F15E936071}" type="pres">
      <dgm:prSet presAssocID="{0258EE67-F1C7-4B48-ADF7-2A92FC16F8E7}" presName="composite" presStyleCnt="0"/>
      <dgm:spPr/>
    </dgm:pt>
    <dgm:pt modelId="{C8207327-499D-354F-B52D-AE6EB5C0FD4A}" type="pres">
      <dgm:prSet presAssocID="{0258EE67-F1C7-4B48-ADF7-2A92FC16F8E7}" presName="parTx" presStyleLbl="alignNode1" presStyleIdx="0" presStyleCnt="3">
        <dgm:presLayoutVars>
          <dgm:chMax val="0"/>
          <dgm:chPref val="0"/>
          <dgm:bulletEnabled val="1"/>
        </dgm:presLayoutVars>
      </dgm:prSet>
      <dgm:spPr/>
    </dgm:pt>
    <dgm:pt modelId="{90D3A9AC-D691-7543-9A8E-B254F6867EFF}" type="pres">
      <dgm:prSet presAssocID="{0258EE67-F1C7-4B48-ADF7-2A92FC16F8E7}" presName="desTx" presStyleLbl="alignAccFollowNode1" presStyleIdx="0" presStyleCnt="3">
        <dgm:presLayoutVars>
          <dgm:bulletEnabled val="1"/>
        </dgm:presLayoutVars>
      </dgm:prSet>
      <dgm:spPr/>
    </dgm:pt>
    <dgm:pt modelId="{35015FB5-EEA8-CD45-9711-399B9623A458}" type="pres">
      <dgm:prSet presAssocID="{964DDF60-0B93-A045-991F-7D4EF17BBFCC}" presName="space" presStyleCnt="0"/>
      <dgm:spPr/>
    </dgm:pt>
    <dgm:pt modelId="{39738CB5-D1FF-2B46-9694-669BEFE2DC18}" type="pres">
      <dgm:prSet presAssocID="{A9035CB6-8168-9C49-A326-06B2B3427043}" presName="composite" presStyleCnt="0"/>
      <dgm:spPr/>
    </dgm:pt>
    <dgm:pt modelId="{D6763051-0751-2E44-8786-8BA99B87A965}" type="pres">
      <dgm:prSet presAssocID="{A9035CB6-8168-9C49-A326-06B2B3427043}" presName="parTx" presStyleLbl="alignNode1" presStyleIdx="1" presStyleCnt="3">
        <dgm:presLayoutVars>
          <dgm:chMax val="0"/>
          <dgm:chPref val="0"/>
          <dgm:bulletEnabled val="1"/>
        </dgm:presLayoutVars>
      </dgm:prSet>
      <dgm:spPr/>
    </dgm:pt>
    <dgm:pt modelId="{15428AFF-DB90-C84B-8E7F-05512E856F6C}" type="pres">
      <dgm:prSet presAssocID="{A9035CB6-8168-9C49-A326-06B2B3427043}" presName="desTx" presStyleLbl="alignAccFollowNode1" presStyleIdx="1" presStyleCnt="3">
        <dgm:presLayoutVars>
          <dgm:bulletEnabled val="1"/>
        </dgm:presLayoutVars>
      </dgm:prSet>
      <dgm:spPr/>
    </dgm:pt>
    <dgm:pt modelId="{42B7BB25-31F1-9F46-8C5A-6AE1E704B8F4}" type="pres">
      <dgm:prSet presAssocID="{EAD9C6C6-FE37-1D4A-BCDF-2DE4F37E64A1}" presName="space" presStyleCnt="0"/>
      <dgm:spPr/>
    </dgm:pt>
    <dgm:pt modelId="{37442087-DEBD-214D-A9AD-A1CFC2D050EB}" type="pres">
      <dgm:prSet presAssocID="{7BBDD2F0-2328-D449-95E7-AAFF16E9508B}" presName="composite" presStyleCnt="0"/>
      <dgm:spPr/>
    </dgm:pt>
    <dgm:pt modelId="{195D6B8E-E1C6-3045-97ED-8E1C99704598}" type="pres">
      <dgm:prSet presAssocID="{7BBDD2F0-2328-D449-95E7-AAFF16E9508B}" presName="parTx" presStyleLbl="alignNode1" presStyleIdx="2" presStyleCnt="3">
        <dgm:presLayoutVars>
          <dgm:chMax val="0"/>
          <dgm:chPref val="0"/>
          <dgm:bulletEnabled val="1"/>
        </dgm:presLayoutVars>
      </dgm:prSet>
      <dgm:spPr/>
    </dgm:pt>
    <dgm:pt modelId="{530B8F6B-FB16-4C49-9803-EDB8B4CDF744}" type="pres">
      <dgm:prSet presAssocID="{7BBDD2F0-2328-D449-95E7-AAFF16E9508B}" presName="desTx" presStyleLbl="alignAccFollowNode1" presStyleIdx="2" presStyleCnt="3">
        <dgm:presLayoutVars>
          <dgm:bulletEnabled val="1"/>
        </dgm:presLayoutVars>
      </dgm:prSet>
      <dgm:spPr/>
    </dgm:pt>
  </dgm:ptLst>
  <dgm:cxnLst>
    <dgm:cxn modelId="{9E609305-03FC-4D42-A57A-E012D2FF0FAC}" type="presOf" srcId="{A9035CB6-8168-9C49-A326-06B2B3427043}" destId="{D6763051-0751-2E44-8786-8BA99B87A965}" srcOrd="0" destOrd="0" presId="urn:microsoft.com/office/officeart/2005/8/layout/hList1"/>
    <dgm:cxn modelId="{54CC3D08-C149-3B4D-869B-CCE2358D0602}" srcId="{A9035CB6-8168-9C49-A326-06B2B3427043}" destId="{9BB4F59B-2DEB-FA42-B4A4-C55676F382D6}" srcOrd="0" destOrd="0" parTransId="{872FE3DC-72B3-2547-B6B1-8A1C8D856861}" sibTransId="{528939E5-6E42-A24E-BD52-0F94060BAEDA}"/>
    <dgm:cxn modelId="{F5ADC720-72C7-D746-9116-F3371D5D6415}" type="presOf" srcId="{85EB96C6-9C58-C844-A97D-0FC8BA142F4F}" destId="{90D3A9AC-D691-7543-9A8E-B254F6867EFF}" srcOrd="0" destOrd="6" presId="urn:microsoft.com/office/officeart/2005/8/layout/hList1"/>
    <dgm:cxn modelId="{87E7A324-A628-034B-98C3-4F74F15B775C}" srcId="{A9035CB6-8168-9C49-A326-06B2B3427043}" destId="{907B1ED9-F6C3-8042-8DB6-641F60DD2625}" srcOrd="2" destOrd="0" parTransId="{CF9C6039-D184-0D49-BDF6-FA9920EAFFB6}" sibTransId="{FCCC96C8-2C03-7E4D-B0FA-A715CE001356}"/>
    <dgm:cxn modelId="{85EBC82A-3260-6746-B3DD-797DBBE555DA}" srcId="{0258EE67-F1C7-4B48-ADF7-2A92FC16F8E7}" destId="{E28D11E1-5D44-664E-8F28-6D0A0EF50085}" srcOrd="7" destOrd="0" parTransId="{496DBD93-ECCC-1B41-8302-2BEDABA17709}" sibTransId="{3A9B6BA1-C2B7-BB4E-9C0E-FD54897027F1}"/>
    <dgm:cxn modelId="{CD7C2633-F351-E74D-8C70-035E55B246CD}" srcId="{7BBDD2F0-2328-D449-95E7-AAFF16E9508B}" destId="{BBA9162D-47FF-8546-A92D-F78C067C133E}" srcOrd="4" destOrd="0" parTransId="{7BB599AD-EDDA-384C-AEA9-AD9068D1BD68}" sibTransId="{FF73048C-21E0-8942-8F01-21D9D1830745}"/>
    <dgm:cxn modelId="{6D525B33-C12A-E041-9626-432E0D4A146C}" type="presOf" srcId="{0258EE67-F1C7-4B48-ADF7-2A92FC16F8E7}" destId="{C8207327-499D-354F-B52D-AE6EB5C0FD4A}" srcOrd="0" destOrd="0" presId="urn:microsoft.com/office/officeart/2005/8/layout/hList1"/>
    <dgm:cxn modelId="{BD008235-D739-1D4E-8A68-8333B4296A71}" type="presOf" srcId="{6B6E9B1D-5E10-1A44-8067-6974088A7EC4}" destId="{530B8F6B-FB16-4C49-9803-EDB8B4CDF744}" srcOrd="0" destOrd="0" presId="urn:microsoft.com/office/officeart/2005/8/layout/hList1"/>
    <dgm:cxn modelId="{75DFAA35-6F6B-984B-BEA3-546A26D7DE8B}" srcId="{0258EE67-F1C7-4B48-ADF7-2A92FC16F8E7}" destId="{4D8D175E-287A-444A-8058-76FB8F84BB6F}" srcOrd="4" destOrd="0" parTransId="{A620C462-17CA-2647-A9FC-EB8B746479F2}" sibTransId="{297A2B39-CA96-A047-9288-695566D8C1D7}"/>
    <dgm:cxn modelId="{9FE2AC39-3E31-714D-82B4-5C3A21D62218}" type="presOf" srcId="{7BBDD2F0-2328-D449-95E7-AAFF16E9508B}" destId="{195D6B8E-E1C6-3045-97ED-8E1C99704598}" srcOrd="0" destOrd="0" presId="urn:microsoft.com/office/officeart/2005/8/layout/hList1"/>
    <dgm:cxn modelId="{9C52574D-9201-2942-9D5A-6420098894C3}" type="presOf" srcId="{BDE52D88-2B35-2D41-A5F9-3538EBA6B7C5}" destId="{90D3A9AC-D691-7543-9A8E-B254F6867EFF}" srcOrd="0" destOrd="1" presId="urn:microsoft.com/office/officeart/2005/8/layout/hList1"/>
    <dgm:cxn modelId="{005F7B4E-2A42-404E-A859-A91B9CB81CD3}" srcId="{0258EE67-F1C7-4B48-ADF7-2A92FC16F8E7}" destId="{503809CE-9432-CD4E-91DF-ADB1ADA3EF15}" srcOrd="2" destOrd="0" parTransId="{EC7E1C2E-2F26-6F4D-9B9D-4B5B31E6D221}" sibTransId="{0EBEC35D-FFB1-374E-BA6A-EDD795DDDEC5}"/>
    <dgm:cxn modelId="{A1C78157-987B-9347-B999-84201512A165}" srcId="{0258EE67-F1C7-4B48-ADF7-2A92FC16F8E7}" destId="{E431DA2D-3626-A745-A50B-1AE5F81788E2}" srcOrd="3" destOrd="0" parTransId="{4AE25C02-CA59-214D-94AF-D560E114E4ED}" sibTransId="{E87B7DB0-2B78-834F-9A34-41148C61771A}"/>
    <dgm:cxn modelId="{9816CC5F-0C8F-554E-9C5D-0809976A44C1}" type="presOf" srcId="{0C75B5D7-A26B-0944-9E75-C2C359AA6CC0}" destId="{9B775A76-EF89-5B4A-B0E8-4165B7D55EC8}" srcOrd="0" destOrd="0" presId="urn:microsoft.com/office/officeart/2005/8/layout/hList1"/>
    <dgm:cxn modelId="{127B6D63-0445-6F44-8ABE-E20E3033EAEF}" srcId="{0C75B5D7-A26B-0944-9E75-C2C359AA6CC0}" destId="{0258EE67-F1C7-4B48-ADF7-2A92FC16F8E7}" srcOrd="0" destOrd="0" parTransId="{6D2FC6EA-A547-AA4A-B162-294ACCBFC56C}" sibTransId="{964DDF60-0B93-A045-991F-7D4EF17BBFCC}"/>
    <dgm:cxn modelId="{3F4E336C-36E0-A641-8D41-A1D4219E669F}" type="presOf" srcId="{627A8BFE-2592-7A40-B72A-85BD10E03855}" destId="{530B8F6B-FB16-4C49-9803-EDB8B4CDF744}" srcOrd="0" destOrd="2" presId="urn:microsoft.com/office/officeart/2005/8/layout/hList1"/>
    <dgm:cxn modelId="{CFF4147E-0F13-6340-93C6-3C73F935B241}" type="presOf" srcId="{92534F63-BD90-1D4A-850C-AD038508A564}" destId="{15428AFF-DB90-C84B-8E7F-05512E856F6C}" srcOrd="0" destOrd="1" presId="urn:microsoft.com/office/officeart/2005/8/layout/hList1"/>
    <dgm:cxn modelId="{5FED087F-5BBC-5A4C-8928-E0D1B74724E8}" srcId="{A9035CB6-8168-9C49-A326-06B2B3427043}" destId="{92534F63-BD90-1D4A-850C-AD038508A564}" srcOrd="1" destOrd="0" parTransId="{8BBB9C51-9AE0-0A4F-A8B2-543C2DA043D4}" sibTransId="{7528AFDF-36EC-894F-9F11-AF62D801E37F}"/>
    <dgm:cxn modelId="{618C5A82-B040-664F-B48A-3488A5EA53AC}" type="presOf" srcId="{E431DA2D-3626-A745-A50B-1AE5F81788E2}" destId="{90D3A9AC-D691-7543-9A8E-B254F6867EFF}" srcOrd="0" destOrd="3" presId="urn:microsoft.com/office/officeart/2005/8/layout/hList1"/>
    <dgm:cxn modelId="{ADBA6B85-133E-AC44-92B5-45935849B93A}" srcId="{0C75B5D7-A26B-0944-9E75-C2C359AA6CC0}" destId="{7BBDD2F0-2328-D449-95E7-AAFF16E9508B}" srcOrd="2" destOrd="0" parTransId="{E39D48DA-B1AB-4E4F-902D-C6BB1B5CABF2}" sibTransId="{43FDAF70-D140-594D-A727-88B1DAF45254}"/>
    <dgm:cxn modelId="{4758D587-276B-D94F-A450-DA163DD47145}" srcId="{0258EE67-F1C7-4B48-ADF7-2A92FC16F8E7}" destId="{8BE324FD-95DE-AE4D-AD9F-EF8AF3A4B921}" srcOrd="0" destOrd="0" parTransId="{AF2252C6-73C4-8040-9528-1BF6FB4C7622}" sibTransId="{57D3B70A-C72A-D649-B1F8-FDD2B2573CB8}"/>
    <dgm:cxn modelId="{01B5818D-C5C9-044E-939B-EB0923A13999}" srcId="{7BBDD2F0-2328-D449-95E7-AAFF16E9508B}" destId="{07A81E55-8614-734E-8A2C-F45E5A14D122}" srcOrd="3" destOrd="0" parTransId="{47D95CE7-A7B9-674A-8B3F-24F4E115400A}" sibTransId="{F4B10AE6-7538-FA49-AED8-9D9C814BE43F}"/>
    <dgm:cxn modelId="{B9E1CF92-C803-4442-A0C5-9A7D4168533A}" type="presOf" srcId="{9BB4F59B-2DEB-FA42-B4A4-C55676F382D6}" destId="{15428AFF-DB90-C84B-8E7F-05512E856F6C}" srcOrd="0" destOrd="0" presId="urn:microsoft.com/office/officeart/2005/8/layout/hList1"/>
    <dgm:cxn modelId="{46A8F39B-F6CB-2640-ACFA-0C701FC3246D}" srcId="{7BBDD2F0-2328-D449-95E7-AAFF16E9508B}" destId="{0AB9F833-3EA8-CC4F-8BB4-13BEC792EF68}" srcOrd="1" destOrd="0" parTransId="{826C60A7-AE2D-F442-BBC0-FC7C922A39D3}" sibTransId="{43FE2063-0917-7E44-8039-C18F7D63CAC4}"/>
    <dgm:cxn modelId="{A39BC0A0-D359-1944-BC85-BF46FA4297DF}" srcId="{7BBDD2F0-2328-D449-95E7-AAFF16E9508B}" destId="{627A8BFE-2592-7A40-B72A-85BD10E03855}" srcOrd="2" destOrd="0" parTransId="{23195D61-1B3F-F24F-BFE3-817EC8762F83}" sibTransId="{64E6219A-12D7-EB4B-9962-D6FE0D7BD6CB}"/>
    <dgm:cxn modelId="{2E9E46A2-2E3F-9B45-A7B4-6E1FE5CA1517}" type="presOf" srcId="{907B1ED9-F6C3-8042-8DB6-641F60DD2625}" destId="{15428AFF-DB90-C84B-8E7F-05512E856F6C}" srcOrd="0" destOrd="2" presId="urn:microsoft.com/office/officeart/2005/8/layout/hList1"/>
    <dgm:cxn modelId="{98E69DAA-C391-1F4B-A53A-13B01DA877EE}" type="presOf" srcId="{4D8D175E-287A-444A-8058-76FB8F84BB6F}" destId="{90D3A9AC-D691-7543-9A8E-B254F6867EFF}" srcOrd="0" destOrd="4" presId="urn:microsoft.com/office/officeart/2005/8/layout/hList1"/>
    <dgm:cxn modelId="{3D3090AD-2344-964E-A305-E5C87C26B976}" type="presOf" srcId="{E28D11E1-5D44-664E-8F28-6D0A0EF50085}" destId="{90D3A9AC-D691-7543-9A8E-B254F6867EFF}" srcOrd="0" destOrd="7" presId="urn:microsoft.com/office/officeart/2005/8/layout/hList1"/>
    <dgm:cxn modelId="{CB49B8B5-EA52-3E4F-B7A2-1FB83491E840}" type="presOf" srcId="{BBA9162D-47FF-8546-A92D-F78C067C133E}" destId="{530B8F6B-FB16-4C49-9803-EDB8B4CDF744}" srcOrd="0" destOrd="4" presId="urn:microsoft.com/office/officeart/2005/8/layout/hList1"/>
    <dgm:cxn modelId="{483251B7-42FC-024E-B49E-D02703D46A63}" type="presOf" srcId="{2A957068-25C7-B44C-9A04-3AD6F27E4C02}" destId="{90D3A9AC-D691-7543-9A8E-B254F6867EFF}" srcOrd="0" destOrd="5" presId="urn:microsoft.com/office/officeart/2005/8/layout/hList1"/>
    <dgm:cxn modelId="{C81AC6BC-239A-4440-A213-6482740D5E82}" srcId="{0258EE67-F1C7-4B48-ADF7-2A92FC16F8E7}" destId="{2A957068-25C7-B44C-9A04-3AD6F27E4C02}" srcOrd="5" destOrd="0" parTransId="{DE04C3FB-0BAF-8A42-8178-2227CD7B5F95}" sibTransId="{B3F1008B-CECE-894E-A722-F446B0F34FD1}"/>
    <dgm:cxn modelId="{21B1CCBC-D353-9B45-A678-C72A50E2A7FC}" type="presOf" srcId="{0AB9F833-3EA8-CC4F-8BB4-13BEC792EF68}" destId="{530B8F6B-FB16-4C49-9803-EDB8B4CDF744}" srcOrd="0" destOrd="1" presId="urn:microsoft.com/office/officeart/2005/8/layout/hList1"/>
    <dgm:cxn modelId="{5E1ED2CC-705D-4049-8103-DB7DA9D1B20E}" type="presOf" srcId="{07A81E55-8614-734E-8A2C-F45E5A14D122}" destId="{530B8F6B-FB16-4C49-9803-EDB8B4CDF744}" srcOrd="0" destOrd="3" presId="urn:microsoft.com/office/officeart/2005/8/layout/hList1"/>
    <dgm:cxn modelId="{DE08F4CE-A47F-1E40-B293-7D24CAA5C163}" type="presOf" srcId="{503809CE-9432-CD4E-91DF-ADB1ADA3EF15}" destId="{90D3A9AC-D691-7543-9A8E-B254F6867EFF}" srcOrd="0" destOrd="2" presId="urn:microsoft.com/office/officeart/2005/8/layout/hList1"/>
    <dgm:cxn modelId="{092FBDD1-468B-194D-9B33-DAF8F9371B8A}" srcId="{0C75B5D7-A26B-0944-9E75-C2C359AA6CC0}" destId="{A9035CB6-8168-9C49-A326-06B2B3427043}" srcOrd="1" destOrd="0" parTransId="{AE3AD748-3A70-114F-B614-51CD0F14F665}" sibTransId="{EAD9C6C6-FE37-1D4A-BCDF-2DE4F37E64A1}"/>
    <dgm:cxn modelId="{D0B13DD2-0C11-A245-84BB-AB1113120DC2}" srcId="{7BBDD2F0-2328-D449-95E7-AAFF16E9508B}" destId="{6B6E9B1D-5E10-1A44-8067-6974088A7EC4}" srcOrd="0" destOrd="0" parTransId="{83E7CC59-5DE9-FA4B-8981-8570D968E1FC}" sibTransId="{8B780705-A26F-9F4A-B3B7-EEDEE1A1C04F}"/>
    <dgm:cxn modelId="{3E0248DB-39AA-144E-AAC0-32AD0D4ECF6B}" type="presOf" srcId="{8BE324FD-95DE-AE4D-AD9F-EF8AF3A4B921}" destId="{90D3A9AC-D691-7543-9A8E-B254F6867EFF}" srcOrd="0" destOrd="0" presId="urn:microsoft.com/office/officeart/2005/8/layout/hList1"/>
    <dgm:cxn modelId="{2ED7DAF4-39A5-FF4B-9C10-F3D3665E5D83}" srcId="{0258EE67-F1C7-4B48-ADF7-2A92FC16F8E7}" destId="{85EB96C6-9C58-C844-A97D-0FC8BA142F4F}" srcOrd="6" destOrd="0" parTransId="{B28D5FE1-9997-8248-B78B-C2C021BEAF76}" sibTransId="{4CA25C35-BD2C-2B48-AEED-3ABAA4BACD21}"/>
    <dgm:cxn modelId="{61EFF7FD-F7E9-0743-B268-46D86A56817B}" srcId="{0258EE67-F1C7-4B48-ADF7-2A92FC16F8E7}" destId="{BDE52D88-2B35-2D41-A5F9-3538EBA6B7C5}" srcOrd="1" destOrd="0" parTransId="{9EFF8EED-2D71-5B48-9221-E55903B715DC}" sibTransId="{210DEE2E-2354-B341-B178-099D1D58A3DE}"/>
    <dgm:cxn modelId="{5D92E652-F5E2-F54F-9838-713439E14224}" type="presParOf" srcId="{9B775A76-EF89-5B4A-B0E8-4165B7D55EC8}" destId="{F13F4774-CC74-2548-9E7C-55F15E936071}" srcOrd="0" destOrd="0" presId="urn:microsoft.com/office/officeart/2005/8/layout/hList1"/>
    <dgm:cxn modelId="{B779EC45-3FA8-254D-BC0B-C6A4F98635D9}" type="presParOf" srcId="{F13F4774-CC74-2548-9E7C-55F15E936071}" destId="{C8207327-499D-354F-B52D-AE6EB5C0FD4A}" srcOrd="0" destOrd="0" presId="urn:microsoft.com/office/officeart/2005/8/layout/hList1"/>
    <dgm:cxn modelId="{FB3FECE3-0880-E545-9723-34161C27917B}" type="presParOf" srcId="{F13F4774-CC74-2548-9E7C-55F15E936071}" destId="{90D3A9AC-D691-7543-9A8E-B254F6867EFF}" srcOrd="1" destOrd="0" presId="urn:microsoft.com/office/officeart/2005/8/layout/hList1"/>
    <dgm:cxn modelId="{447F4EE7-76D7-F548-9C99-A9619A2EE7CC}" type="presParOf" srcId="{9B775A76-EF89-5B4A-B0E8-4165B7D55EC8}" destId="{35015FB5-EEA8-CD45-9711-399B9623A458}" srcOrd="1" destOrd="0" presId="urn:microsoft.com/office/officeart/2005/8/layout/hList1"/>
    <dgm:cxn modelId="{A5FFB824-A5E4-854A-BC9B-07F02DB188AA}" type="presParOf" srcId="{9B775A76-EF89-5B4A-B0E8-4165B7D55EC8}" destId="{39738CB5-D1FF-2B46-9694-669BEFE2DC18}" srcOrd="2" destOrd="0" presId="urn:microsoft.com/office/officeart/2005/8/layout/hList1"/>
    <dgm:cxn modelId="{156CC0BF-6D79-144E-958F-D3779E51A2D6}" type="presParOf" srcId="{39738CB5-D1FF-2B46-9694-669BEFE2DC18}" destId="{D6763051-0751-2E44-8786-8BA99B87A965}" srcOrd="0" destOrd="0" presId="urn:microsoft.com/office/officeart/2005/8/layout/hList1"/>
    <dgm:cxn modelId="{D0979D8B-6410-0F47-959A-60842D1A88C6}" type="presParOf" srcId="{39738CB5-D1FF-2B46-9694-669BEFE2DC18}" destId="{15428AFF-DB90-C84B-8E7F-05512E856F6C}" srcOrd="1" destOrd="0" presId="urn:microsoft.com/office/officeart/2005/8/layout/hList1"/>
    <dgm:cxn modelId="{4A76822E-8B6C-164A-AD05-B2DA8C78B02A}" type="presParOf" srcId="{9B775A76-EF89-5B4A-B0E8-4165B7D55EC8}" destId="{42B7BB25-31F1-9F46-8C5A-6AE1E704B8F4}" srcOrd="3" destOrd="0" presId="urn:microsoft.com/office/officeart/2005/8/layout/hList1"/>
    <dgm:cxn modelId="{FB02D436-5561-404C-AA9D-7BAC17A327A7}" type="presParOf" srcId="{9B775A76-EF89-5B4A-B0E8-4165B7D55EC8}" destId="{37442087-DEBD-214D-A9AD-A1CFC2D050EB}" srcOrd="4" destOrd="0" presId="urn:microsoft.com/office/officeart/2005/8/layout/hList1"/>
    <dgm:cxn modelId="{6003E428-E873-9B48-850E-B72CE4BAEE2C}" type="presParOf" srcId="{37442087-DEBD-214D-A9AD-A1CFC2D050EB}" destId="{195D6B8E-E1C6-3045-97ED-8E1C99704598}" srcOrd="0" destOrd="0" presId="urn:microsoft.com/office/officeart/2005/8/layout/hList1"/>
    <dgm:cxn modelId="{483C1951-02EC-D845-9765-7AA7A0036393}" type="presParOf" srcId="{37442087-DEBD-214D-A9AD-A1CFC2D050EB}" destId="{530B8F6B-FB16-4C49-9803-EDB8B4CDF7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E97868-BF59-FD4D-ACA3-8A5C0D6CA2D7}" type="doc">
      <dgm:prSet loTypeId="urn:microsoft.com/office/officeart/2005/8/layout/orgChart1" loCatId="" qsTypeId="urn:microsoft.com/office/officeart/2005/8/quickstyle/simple1" qsCatId="simple" csTypeId="urn:microsoft.com/office/officeart/2005/8/colors/accent2_1" csCatId="accent2" phldr="1"/>
      <dgm:spPr/>
      <dgm:t>
        <a:bodyPr/>
        <a:lstStyle/>
        <a:p>
          <a:endParaRPr lang="en-US"/>
        </a:p>
      </dgm:t>
    </dgm:pt>
    <dgm:pt modelId="{2C245BE9-5234-A247-8349-256F941ACEA8}">
      <dgm:prSet phldrT="[Text]" custT="1"/>
      <dgm:spPr/>
      <dgm:t>
        <a:bodyPr/>
        <a:lstStyle/>
        <a:p>
          <a:r>
            <a:rPr lang="en-US" sz="3200" b="1">
              <a:solidFill>
                <a:srgbClr val="C00000"/>
              </a:solidFill>
            </a:rPr>
            <a:t>Management </a:t>
          </a:r>
        </a:p>
      </dgm:t>
    </dgm:pt>
    <dgm:pt modelId="{88AF44D9-2940-2342-9FF7-1852B2486B8A}" type="parTrans" cxnId="{15CE3866-3BB5-CD49-A184-02CDDA18DB03}">
      <dgm:prSet/>
      <dgm:spPr/>
      <dgm:t>
        <a:bodyPr/>
        <a:lstStyle/>
        <a:p>
          <a:endParaRPr lang="en-US"/>
        </a:p>
      </dgm:t>
    </dgm:pt>
    <dgm:pt modelId="{A5482A6B-9EC8-D948-951D-D4AD50FAED04}" type="sibTrans" cxnId="{15CE3866-3BB5-CD49-A184-02CDDA18DB03}">
      <dgm:prSet/>
      <dgm:spPr/>
      <dgm:t>
        <a:bodyPr/>
        <a:lstStyle/>
        <a:p>
          <a:endParaRPr lang="en-US"/>
        </a:p>
      </dgm:t>
    </dgm:pt>
    <dgm:pt modelId="{E1D13C17-6541-AD41-8C0E-529E63476586}">
      <dgm:prSet phldrT="[Text]" custT="1"/>
      <dgm:spPr/>
      <dgm:t>
        <a:bodyPr/>
        <a:lstStyle/>
        <a:p>
          <a:pPr>
            <a:buClr>
              <a:schemeClr val="accent6">
                <a:lumMod val="75000"/>
              </a:schemeClr>
            </a:buClr>
            <a:buNone/>
          </a:pPr>
          <a:r>
            <a:rPr lang="en-US" sz="1800" b="1">
              <a:solidFill>
                <a:srgbClr val="1930A7"/>
              </a:solidFill>
            </a:rPr>
            <a:t>Lifestyle management </a:t>
          </a:r>
          <a:r>
            <a:rPr lang="en-US" sz="1800" b="1"/>
            <a:t> first line management</a:t>
          </a:r>
        </a:p>
        <a:p>
          <a:pPr>
            <a:buClr>
              <a:schemeClr val="accent6">
                <a:lumMod val="75000"/>
              </a:schemeClr>
            </a:buClr>
            <a:buNone/>
          </a:pPr>
          <a:r>
            <a:rPr lang="en-US" sz="1800" b="1"/>
            <a:t>(should be implemented even in obese women with long- </a:t>
          </a:r>
        </a:p>
        <a:p>
          <a:pPr>
            <a:buClr>
              <a:schemeClr val="accent6">
                <a:lumMod val="75000"/>
              </a:schemeClr>
            </a:buClr>
            <a:buNone/>
          </a:pPr>
          <a:r>
            <a:rPr lang="en-US" sz="1800" b="1"/>
            <a:t>standing infertility due to PCOS)</a:t>
          </a:r>
          <a:endParaRPr lang="en-US" sz="1800"/>
        </a:p>
      </dgm:t>
    </dgm:pt>
    <dgm:pt modelId="{7B9EE2CF-8671-564A-A05B-1AF062EBAFCC}" type="parTrans" cxnId="{7A8E60CC-3D58-EF4B-8B62-586A40D577BF}">
      <dgm:prSet/>
      <dgm:spPr/>
      <dgm:t>
        <a:bodyPr/>
        <a:lstStyle/>
        <a:p>
          <a:endParaRPr lang="en-US"/>
        </a:p>
      </dgm:t>
    </dgm:pt>
    <dgm:pt modelId="{266B5805-A128-ED4A-9FE2-C6B18415A9B1}" type="sibTrans" cxnId="{7A8E60CC-3D58-EF4B-8B62-586A40D577BF}">
      <dgm:prSet/>
      <dgm:spPr/>
      <dgm:t>
        <a:bodyPr/>
        <a:lstStyle/>
        <a:p>
          <a:endParaRPr lang="en-US"/>
        </a:p>
      </dgm:t>
    </dgm:pt>
    <dgm:pt modelId="{22EA96EC-0E0D-974F-AE82-3465C8CC111A}">
      <dgm:prSet phldrT="[Text]" custT="1"/>
      <dgm:spPr/>
      <dgm:t>
        <a:bodyPr/>
        <a:lstStyle/>
        <a:p>
          <a:pPr>
            <a:buClr>
              <a:schemeClr val="accent6">
                <a:lumMod val="75000"/>
              </a:schemeClr>
            </a:buClr>
            <a:buFont typeface="Wingdings" pitchFamily="2" charset="2"/>
            <a:buChar char="v"/>
          </a:pPr>
          <a:r>
            <a:rPr lang="en-US" sz="1800" b="1">
              <a:solidFill>
                <a:srgbClr val="1930A7"/>
              </a:solidFill>
            </a:rPr>
            <a:t>Medical management </a:t>
          </a:r>
        </a:p>
        <a:p>
          <a:pPr>
            <a:buClr>
              <a:schemeClr val="accent6">
                <a:lumMod val="75000"/>
              </a:schemeClr>
            </a:buClr>
            <a:buFont typeface="Wingdings" pitchFamily="2" charset="2"/>
            <a:buChar char="v"/>
          </a:pPr>
          <a:r>
            <a:rPr lang="en-US" sz="1800" b="1"/>
            <a:t>of Anovulation</a:t>
          </a:r>
          <a:endParaRPr lang="en-US" sz="1800"/>
        </a:p>
      </dgm:t>
    </dgm:pt>
    <dgm:pt modelId="{D169FA70-D932-674C-A85E-6B708FBF2689}" type="parTrans" cxnId="{CBA39521-9053-6C4F-88C9-74B5804B16DC}">
      <dgm:prSet/>
      <dgm:spPr/>
      <dgm:t>
        <a:bodyPr/>
        <a:lstStyle/>
        <a:p>
          <a:endParaRPr lang="en-US"/>
        </a:p>
      </dgm:t>
    </dgm:pt>
    <dgm:pt modelId="{2BA61D30-324A-2646-8D97-346B7DECFA34}" type="sibTrans" cxnId="{CBA39521-9053-6C4F-88C9-74B5804B16DC}">
      <dgm:prSet/>
      <dgm:spPr/>
      <dgm:t>
        <a:bodyPr/>
        <a:lstStyle/>
        <a:p>
          <a:endParaRPr lang="en-US"/>
        </a:p>
      </dgm:t>
    </dgm:pt>
    <dgm:pt modelId="{19DE3C80-CA42-E04B-9604-C43B314885F0}">
      <dgm:prSet phldrT="[Text]" custT="1"/>
      <dgm:spPr/>
      <dgm:t>
        <a:bodyPr/>
        <a:lstStyle/>
        <a:p>
          <a:pPr>
            <a:buClr>
              <a:schemeClr val="accent6">
                <a:lumMod val="75000"/>
              </a:schemeClr>
            </a:buClr>
            <a:buFont typeface="Wingdings" pitchFamily="2" charset="2"/>
            <a:buChar char="v"/>
          </a:pPr>
          <a:r>
            <a:rPr lang="en-US" sz="1800" b="1">
              <a:solidFill>
                <a:srgbClr val="1930A7"/>
              </a:solidFill>
            </a:rPr>
            <a:t>Surgical management</a:t>
          </a:r>
          <a:endParaRPr lang="en-US" sz="1800">
            <a:solidFill>
              <a:srgbClr val="1930A7"/>
            </a:solidFill>
          </a:endParaRPr>
        </a:p>
      </dgm:t>
    </dgm:pt>
    <dgm:pt modelId="{7D1C7E53-A3C8-4C4E-A6FB-08F8F1E413F8}" type="parTrans" cxnId="{6438C9FC-A2FF-534F-8EC8-F03B0796B043}">
      <dgm:prSet/>
      <dgm:spPr/>
      <dgm:t>
        <a:bodyPr/>
        <a:lstStyle/>
        <a:p>
          <a:endParaRPr lang="en-US"/>
        </a:p>
      </dgm:t>
    </dgm:pt>
    <dgm:pt modelId="{36749C91-8AE0-8E40-8E86-12876C858045}" type="sibTrans" cxnId="{6438C9FC-A2FF-534F-8EC8-F03B0796B043}">
      <dgm:prSet/>
      <dgm:spPr/>
      <dgm:t>
        <a:bodyPr/>
        <a:lstStyle/>
        <a:p>
          <a:endParaRPr lang="en-US"/>
        </a:p>
      </dgm:t>
    </dgm:pt>
    <dgm:pt modelId="{330F6E5E-9B51-4449-90F5-E8183D3CF390}" type="pres">
      <dgm:prSet presAssocID="{D5E97868-BF59-FD4D-ACA3-8A5C0D6CA2D7}" presName="hierChild1" presStyleCnt="0">
        <dgm:presLayoutVars>
          <dgm:orgChart val="1"/>
          <dgm:chPref val="1"/>
          <dgm:dir/>
          <dgm:animOne val="branch"/>
          <dgm:animLvl val="lvl"/>
          <dgm:resizeHandles/>
        </dgm:presLayoutVars>
      </dgm:prSet>
      <dgm:spPr/>
    </dgm:pt>
    <dgm:pt modelId="{B3C4248B-A755-6E40-963C-79198BEE266B}" type="pres">
      <dgm:prSet presAssocID="{2C245BE9-5234-A247-8349-256F941ACEA8}" presName="hierRoot1" presStyleCnt="0">
        <dgm:presLayoutVars>
          <dgm:hierBranch val="init"/>
        </dgm:presLayoutVars>
      </dgm:prSet>
      <dgm:spPr/>
    </dgm:pt>
    <dgm:pt modelId="{A9DBA5FB-8BC0-B24A-B728-7F9C5D95C6C0}" type="pres">
      <dgm:prSet presAssocID="{2C245BE9-5234-A247-8349-256F941ACEA8}" presName="rootComposite1" presStyleCnt="0"/>
      <dgm:spPr/>
    </dgm:pt>
    <dgm:pt modelId="{1E7AA5E3-912E-924B-A0C5-1B00ACC4C18F}" type="pres">
      <dgm:prSet presAssocID="{2C245BE9-5234-A247-8349-256F941ACEA8}" presName="rootText1" presStyleLbl="node0" presStyleIdx="0" presStyleCnt="1" custScaleY="69949" custLinFactY="-12821" custLinFactNeighborX="-2149" custLinFactNeighborY="-100000">
        <dgm:presLayoutVars>
          <dgm:chPref val="3"/>
        </dgm:presLayoutVars>
      </dgm:prSet>
      <dgm:spPr/>
    </dgm:pt>
    <dgm:pt modelId="{DA9A5525-167C-BC45-9C6B-A68629B49630}" type="pres">
      <dgm:prSet presAssocID="{2C245BE9-5234-A247-8349-256F941ACEA8}" presName="rootConnector1" presStyleLbl="node1" presStyleIdx="0" presStyleCnt="0"/>
      <dgm:spPr/>
    </dgm:pt>
    <dgm:pt modelId="{D4A3B900-CBD6-3A4B-A564-4DA93BFF3EAF}" type="pres">
      <dgm:prSet presAssocID="{2C245BE9-5234-A247-8349-256F941ACEA8}" presName="hierChild2" presStyleCnt="0"/>
      <dgm:spPr/>
    </dgm:pt>
    <dgm:pt modelId="{B1EBA86F-C10C-A84E-85FF-BEAFA3EB323F}" type="pres">
      <dgm:prSet presAssocID="{7B9EE2CF-8671-564A-A05B-1AF062EBAFCC}" presName="Name37" presStyleLbl="parChTrans1D2" presStyleIdx="0" presStyleCnt="3"/>
      <dgm:spPr/>
    </dgm:pt>
    <dgm:pt modelId="{C64BE58D-003A-5B43-94E2-8199B84BB879}" type="pres">
      <dgm:prSet presAssocID="{E1D13C17-6541-AD41-8C0E-529E63476586}" presName="hierRoot2" presStyleCnt="0">
        <dgm:presLayoutVars>
          <dgm:hierBranch val="init"/>
        </dgm:presLayoutVars>
      </dgm:prSet>
      <dgm:spPr/>
    </dgm:pt>
    <dgm:pt modelId="{4DC52A40-2B4C-9345-B0DA-E38D0D77C8AC}" type="pres">
      <dgm:prSet presAssocID="{E1D13C17-6541-AD41-8C0E-529E63476586}" presName="rootComposite" presStyleCnt="0"/>
      <dgm:spPr/>
    </dgm:pt>
    <dgm:pt modelId="{2ECAA65B-7A1E-AB48-BED1-0D306E144795}" type="pres">
      <dgm:prSet presAssocID="{E1D13C17-6541-AD41-8C0E-529E63476586}" presName="rootText" presStyleLbl="node2" presStyleIdx="0" presStyleCnt="3" custScaleY="177458">
        <dgm:presLayoutVars>
          <dgm:chPref val="3"/>
        </dgm:presLayoutVars>
      </dgm:prSet>
      <dgm:spPr/>
    </dgm:pt>
    <dgm:pt modelId="{C3D79682-32F6-F64D-99C3-2020ADAA8F7E}" type="pres">
      <dgm:prSet presAssocID="{E1D13C17-6541-AD41-8C0E-529E63476586}" presName="rootConnector" presStyleLbl="node2" presStyleIdx="0" presStyleCnt="3"/>
      <dgm:spPr/>
    </dgm:pt>
    <dgm:pt modelId="{6C50BC91-BE50-6148-89D2-3ADD84BCBB11}" type="pres">
      <dgm:prSet presAssocID="{E1D13C17-6541-AD41-8C0E-529E63476586}" presName="hierChild4" presStyleCnt="0"/>
      <dgm:spPr/>
    </dgm:pt>
    <dgm:pt modelId="{301E9789-B72A-5247-AF86-9691576D21B6}" type="pres">
      <dgm:prSet presAssocID="{E1D13C17-6541-AD41-8C0E-529E63476586}" presName="hierChild5" presStyleCnt="0"/>
      <dgm:spPr/>
    </dgm:pt>
    <dgm:pt modelId="{6D161F76-62EC-7046-A744-C0151EF9EFE8}" type="pres">
      <dgm:prSet presAssocID="{D169FA70-D932-674C-A85E-6B708FBF2689}" presName="Name37" presStyleLbl="parChTrans1D2" presStyleIdx="1" presStyleCnt="3"/>
      <dgm:spPr/>
    </dgm:pt>
    <dgm:pt modelId="{3235C943-616A-A24E-B234-1AF89BE9976E}" type="pres">
      <dgm:prSet presAssocID="{22EA96EC-0E0D-974F-AE82-3465C8CC111A}" presName="hierRoot2" presStyleCnt="0">
        <dgm:presLayoutVars>
          <dgm:hierBranch val="init"/>
        </dgm:presLayoutVars>
      </dgm:prSet>
      <dgm:spPr/>
    </dgm:pt>
    <dgm:pt modelId="{FFD6B2DB-45B6-BE41-B83A-F20D27F4892F}" type="pres">
      <dgm:prSet presAssocID="{22EA96EC-0E0D-974F-AE82-3465C8CC111A}" presName="rootComposite" presStyleCnt="0"/>
      <dgm:spPr/>
    </dgm:pt>
    <dgm:pt modelId="{175A3E76-B7BA-E54F-A67A-A658179A204D}" type="pres">
      <dgm:prSet presAssocID="{22EA96EC-0E0D-974F-AE82-3465C8CC111A}" presName="rootText" presStyleLbl="node2" presStyleIdx="1" presStyleCnt="3" custScaleY="177458">
        <dgm:presLayoutVars>
          <dgm:chPref val="3"/>
        </dgm:presLayoutVars>
      </dgm:prSet>
      <dgm:spPr/>
    </dgm:pt>
    <dgm:pt modelId="{100082BC-5C9A-4D4D-91D2-1849871C3010}" type="pres">
      <dgm:prSet presAssocID="{22EA96EC-0E0D-974F-AE82-3465C8CC111A}" presName="rootConnector" presStyleLbl="node2" presStyleIdx="1" presStyleCnt="3"/>
      <dgm:spPr/>
    </dgm:pt>
    <dgm:pt modelId="{024EFAEA-F6D5-6C40-8F96-2CBAFEC79209}" type="pres">
      <dgm:prSet presAssocID="{22EA96EC-0E0D-974F-AE82-3465C8CC111A}" presName="hierChild4" presStyleCnt="0"/>
      <dgm:spPr/>
    </dgm:pt>
    <dgm:pt modelId="{BDCC343B-18B1-5846-B81C-E4BD117CBAD9}" type="pres">
      <dgm:prSet presAssocID="{22EA96EC-0E0D-974F-AE82-3465C8CC111A}" presName="hierChild5" presStyleCnt="0"/>
      <dgm:spPr/>
    </dgm:pt>
    <dgm:pt modelId="{C2E105F6-DA3A-6142-9784-EB0059D1825F}" type="pres">
      <dgm:prSet presAssocID="{7D1C7E53-A3C8-4C4E-A6FB-08F8F1E413F8}" presName="Name37" presStyleLbl="parChTrans1D2" presStyleIdx="2" presStyleCnt="3"/>
      <dgm:spPr/>
    </dgm:pt>
    <dgm:pt modelId="{4434A494-02F5-E94F-AFE4-8B7BC0808B94}" type="pres">
      <dgm:prSet presAssocID="{19DE3C80-CA42-E04B-9604-C43B314885F0}" presName="hierRoot2" presStyleCnt="0">
        <dgm:presLayoutVars>
          <dgm:hierBranch val="init"/>
        </dgm:presLayoutVars>
      </dgm:prSet>
      <dgm:spPr/>
    </dgm:pt>
    <dgm:pt modelId="{08AF3A50-B14E-784A-9382-EA8A10BCD9D3}" type="pres">
      <dgm:prSet presAssocID="{19DE3C80-CA42-E04B-9604-C43B314885F0}" presName="rootComposite" presStyleCnt="0"/>
      <dgm:spPr/>
    </dgm:pt>
    <dgm:pt modelId="{34D5A65D-B913-7E49-8801-037ABC6061D6}" type="pres">
      <dgm:prSet presAssocID="{19DE3C80-CA42-E04B-9604-C43B314885F0}" presName="rootText" presStyleLbl="node2" presStyleIdx="2" presStyleCnt="3" custScaleY="177458">
        <dgm:presLayoutVars>
          <dgm:chPref val="3"/>
        </dgm:presLayoutVars>
      </dgm:prSet>
      <dgm:spPr/>
    </dgm:pt>
    <dgm:pt modelId="{1FBD47BE-9BA2-8741-9BAD-4696853F2417}" type="pres">
      <dgm:prSet presAssocID="{19DE3C80-CA42-E04B-9604-C43B314885F0}" presName="rootConnector" presStyleLbl="node2" presStyleIdx="2" presStyleCnt="3"/>
      <dgm:spPr/>
    </dgm:pt>
    <dgm:pt modelId="{390E55FE-95FE-6E48-B22E-4CCAEDEDC2E6}" type="pres">
      <dgm:prSet presAssocID="{19DE3C80-CA42-E04B-9604-C43B314885F0}" presName="hierChild4" presStyleCnt="0"/>
      <dgm:spPr/>
    </dgm:pt>
    <dgm:pt modelId="{3C258B82-BC82-A44C-8467-975A1343F51D}" type="pres">
      <dgm:prSet presAssocID="{19DE3C80-CA42-E04B-9604-C43B314885F0}" presName="hierChild5" presStyleCnt="0"/>
      <dgm:spPr/>
    </dgm:pt>
    <dgm:pt modelId="{D5FE837A-1C1C-6D4A-A8E5-E1A98D573507}" type="pres">
      <dgm:prSet presAssocID="{2C245BE9-5234-A247-8349-256F941ACEA8}" presName="hierChild3" presStyleCnt="0"/>
      <dgm:spPr/>
    </dgm:pt>
  </dgm:ptLst>
  <dgm:cxnLst>
    <dgm:cxn modelId="{CBA39521-9053-6C4F-88C9-74B5804B16DC}" srcId="{2C245BE9-5234-A247-8349-256F941ACEA8}" destId="{22EA96EC-0E0D-974F-AE82-3465C8CC111A}" srcOrd="1" destOrd="0" parTransId="{D169FA70-D932-674C-A85E-6B708FBF2689}" sibTransId="{2BA61D30-324A-2646-8D97-346B7DECFA34}"/>
    <dgm:cxn modelId="{3AF1402E-D5C5-3245-9693-F321CA845724}" type="presOf" srcId="{19DE3C80-CA42-E04B-9604-C43B314885F0}" destId="{34D5A65D-B913-7E49-8801-037ABC6061D6}" srcOrd="0" destOrd="0" presId="urn:microsoft.com/office/officeart/2005/8/layout/orgChart1"/>
    <dgm:cxn modelId="{B4C9692F-F728-3646-9E50-D358417A4ECB}" type="presOf" srcId="{22EA96EC-0E0D-974F-AE82-3465C8CC111A}" destId="{100082BC-5C9A-4D4D-91D2-1849871C3010}" srcOrd="1" destOrd="0" presId="urn:microsoft.com/office/officeart/2005/8/layout/orgChart1"/>
    <dgm:cxn modelId="{F03C4956-F5A5-604E-BF26-6C91589A66E8}" type="presOf" srcId="{D169FA70-D932-674C-A85E-6B708FBF2689}" destId="{6D161F76-62EC-7046-A744-C0151EF9EFE8}" srcOrd="0" destOrd="0" presId="urn:microsoft.com/office/officeart/2005/8/layout/orgChart1"/>
    <dgm:cxn modelId="{15CE3866-3BB5-CD49-A184-02CDDA18DB03}" srcId="{D5E97868-BF59-FD4D-ACA3-8A5C0D6CA2D7}" destId="{2C245BE9-5234-A247-8349-256F941ACEA8}" srcOrd="0" destOrd="0" parTransId="{88AF44D9-2940-2342-9FF7-1852B2486B8A}" sibTransId="{A5482A6B-9EC8-D948-951D-D4AD50FAED04}"/>
    <dgm:cxn modelId="{123D1274-640E-B140-BC56-3ACA890B8548}" type="presOf" srcId="{D5E97868-BF59-FD4D-ACA3-8A5C0D6CA2D7}" destId="{330F6E5E-9B51-4449-90F5-E8183D3CF390}" srcOrd="0" destOrd="0" presId="urn:microsoft.com/office/officeart/2005/8/layout/orgChart1"/>
    <dgm:cxn modelId="{75E6EF83-F7E8-C94A-9EA7-D9E4B508BCCA}" type="presOf" srcId="{7D1C7E53-A3C8-4C4E-A6FB-08F8F1E413F8}" destId="{C2E105F6-DA3A-6142-9784-EB0059D1825F}" srcOrd="0" destOrd="0" presId="urn:microsoft.com/office/officeart/2005/8/layout/orgChart1"/>
    <dgm:cxn modelId="{ABD2A9C3-433A-D240-841A-F3987AFA6E6D}" type="presOf" srcId="{19DE3C80-CA42-E04B-9604-C43B314885F0}" destId="{1FBD47BE-9BA2-8741-9BAD-4696853F2417}" srcOrd="1" destOrd="0" presId="urn:microsoft.com/office/officeart/2005/8/layout/orgChart1"/>
    <dgm:cxn modelId="{7A8E60CC-3D58-EF4B-8B62-586A40D577BF}" srcId="{2C245BE9-5234-A247-8349-256F941ACEA8}" destId="{E1D13C17-6541-AD41-8C0E-529E63476586}" srcOrd="0" destOrd="0" parTransId="{7B9EE2CF-8671-564A-A05B-1AF062EBAFCC}" sibTransId="{266B5805-A128-ED4A-9FE2-C6B18415A9B1}"/>
    <dgm:cxn modelId="{4D3935DF-944C-8049-BD55-6919FDECD3AE}" type="presOf" srcId="{2C245BE9-5234-A247-8349-256F941ACEA8}" destId="{DA9A5525-167C-BC45-9C6B-A68629B49630}" srcOrd="1" destOrd="0" presId="urn:microsoft.com/office/officeart/2005/8/layout/orgChart1"/>
    <dgm:cxn modelId="{A68CA6E1-328C-FD4B-A50F-76F69CFBFF14}" type="presOf" srcId="{7B9EE2CF-8671-564A-A05B-1AF062EBAFCC}" destId="{B1EBA86F-C10C-A84E-85FF-BEAFA3EB323F}" srcOrd="0" destOrd="0" presId="urn:microsoft.com/office/officeart/2005/8/layout/orgChart1"/>
    <dgm:cxn modelId="{EEB0BCE4-33D0-0841-B56E-CCB5270D038E}" type="presOf" srcId="{22EA96EC-0E0D-974F-AE82-3465C8CC111A}" destId="{175A3E76-B7BA-E54F-A67A-A658179A204D}" srcOrd="0" destOrd="0" presId="urn:microsoft.com/office/officeart/2005/8/layout/orgChart1"/>
    <dgm:cxn modelId="{3D489CF1-24EE-524E-8A62-5CA1B64E889E}" type="presOf" srcId="{E1D13C17-6541-AD41-8C0E-529E63476586}" destId="{C3D79682-32F6-F64D-99C3-2020ADAA8F7E}" srcOrd="1" destOrd="0" presId="urn:microsoft.com/office/officeart/2005/8/layout/orgChart1"/>
    <dgm:cxn modelId="{BCD66FF3-0FC0-AB41-A513-F5D4CCDD52C0}" type="presOf" srcId="{2C245BE9-5234-A247-8349-256F941ACEA8}" destId="{1E7AA5E3-912E-924B-A0C5-1B00ACC4C18F}" srcOrd="0" destOrd="0" presId="urn:microsoft.com/office/officeart/2005/8/layout/orgChart1"/>
    <dgm:cxn modelId="{6438C9FC-A2FF-534F-8EC8-F03B0796B043}" srcId="{2C245BE9-5234-A247-8349-256F941ACEA8}" destId="{19DE3C80-CA42-E04B-9604-C43B314885F0}" srcOrd="2" destOrd="0" parTransId="{7D1C7E53-A3C8-4C4E-A6FB-08F8F1E413F8}" sibTransId="{36749C91-8AE0-8E40-8E86-12876C858045}"/>
    <dgm:cxn modelId="{F51456FF-9F8E-3E44-B43D-AB3E21573495}" type="presOf" srcId="{E1D13C17-6541-AD41-8C0E-529E63476586}" destId="{2ECAA65B-7A1E-AB48-BED1-0D306E144795}" srcOrd="0" destOrd="0" presId="urn:microsoft.com/office/officeart/2005/8/layout/orgChart1"/>
    <dgm:cxn modelId="{5F6A244C-D6D0-2242-8D1C-2B3F57BC8727}" type="presParOf" srcId="{330F6E5E-9B51-4449-90F5-E8183D3CF390}" destId="{B3C4248B-A755-6E40-963C-79198BEE266B}" srcOrd="0" destOrd="0" presId="urn:microsoft.com/office/officeart/2005/8/layout/orgChart1"/>
    <dgm:cxn modelId="{35FB0AFE-8420-EB4E-891D-546106C23300}" type="presParOf" srcId="{B3C4248B-A755-6E40-963C-79198BEE266B}" destId="{A9DBA5FB-8BC0-B24A-B728-7F9C5D95C6C0}" srcOrd="0" destOrd="0" presId="urn:microsoft.com/office/officeart/2005/8/layout/orgChart1"/>
    <dgm:cxn modelId="{7DEBEFAA-710C-A74F-86C2-A266ED72C7E0}" type="presParOf" srcId="{A9DBA5FB-8BC0-B24A-B728-7F9C5D95C6C0}" destId="{1E7AA5E3-912E-924B-A0C5-1B00ACC4C18F}" srcOrd="0" destOrd="0" presId="urn:microsoft.com/office/officeart/2005/8/layout/orgChart1"/>
    <dgm:cxn modelId="{8F5AF4A4-01AF-1143-9F0F-1F2BA2CEE4B6}" type="presParOf" srcId="{A9DBA5FB-8BC0-B24A-B728-7F9C5D95C6C0}" destId="{DA9A5525-167C-BC45-9C6B-A68629B49630}" srcOrd="1" destOrd="0" presId="urn:microsoft.com/office/officeart/2005/8/layout/orgChart1"/>
    <dgm:cxn modelId="{F4AF8C10-11DA-6443-BA34-2DBB88D72B69}" type="presParOf" srcId="{B3C4248B-A755-6E40-963C-79198BEE266B}" destId="{D4A3B900-CBD6-3A4B-A564-4DA93BFF3EAF}" srcOrd="1" destOrd="0" presId="urn:microsoft.com/office/officeart/2005/8/layout/orgChart1"/>
    <dgm:cxn modelId="{EB6E1A21-83A9-A641-B1B4-F2AA43E296FA}" type="presParOf" srcId="{D4A3B900-CBD6-3A4B-A564-4DA93BFF3EAF}" destId="{B1EBA86F-C10C-A84E-85FF-BEAFA3EB323F}" srcOrd="0" destOrd="0" presId="urn:microsoft.com/office/officeart/2005/8/layout/orgChart1"/>
    <dgm:cxn modelId="{44071626-720B-EF45-8FFD-0270720081F3}" type="presParOf" srcId="{D4A3B900-CBD6-3A4B-A564-4DA93BFF3EAF}" destId="{C64BE58D-003A-5B43-94E2-8199B84BB879}" srcOrd="1" destOrd="0" presId="urn:microsoft.com/office/officeart/2005/8/layout/orgChart1"/>
    <dgm:cxn modelId="{FAC5411E-169C-414B-85FB-C82AA1CA04A0}" type="presParOf" srcId="{C64BE58D-003A-5B43-94E2-8199B84BB879}" destId="{4DC52A40-2B4C-9345-B0DA-E38D0D77C8AC}" srcOrd="0" destOrd="0" presId="urn:microsoft.com/office/officeart/2005/8/layout/orgChart1"/>
    <dgm:cxn modelId="{788F198B-EBE4-4045-B51B-B6135A436E87}" type="presParOf" srcId="{4DC52A40-2B4C-9345-B0DA-E38D0D77C8AC}" destId="{2ECAA65B-7A1E-AB48-BED1-0D306E144795}" srcOrd="0" destOrd="0" presId="urn:microsoft.com/office/officeart/2005/8/layout/orgChart1"/>
    <dgm:cxn modelId="{1A4B37E8-BCBF-E64E-8B3A-9D61A9F7BD34}" type="presParOf" srcId="{4DC52A40-2B4C-9345-B0DA-E38D0D77C8AC}" destId="{C3D79682-32F6-F64D-99C3-2020ADAA8F7E}" srcOrd="1" destOrd="0" presId="urn:microsoft.com/office/officeart/2005/8/layout/orgChart1"/>
    <dgm:cxn modelId="{D7018073-6E81-514D-9144-442D22A5419A}" type="presParOf" srcId="{C64BE58D-003A-5B43-94E2-8199B84BB879}" destId="{6C50BC91-BE50-6148-89D2-3ADD84BCBB11}" srcOrd="1" destOrd="0" presId="urn:microsoft.com/office/officeart/2005/8/layout/orgChart1"/>
    <dgm:cxn modelId="{4FA04E85-BE7E-6E43-B637-D04662378A0E}" type="presParOf" srcId="{C64BE58D-003A-5B43-94E2-8199B84BB879}" destId="{301E9789-B72A-5247-AF86-9691576D21B6}" srcOrd="2" destOrd="0" presId="urn:microsoft.com/office/officeart/2005/8/layout/orgChart1"/>
    <dgm:cxn modelId="{3B0D9356-ECDA-534D-BF26-3633639178A4}" type="presParOf" srcId="{D4A3B900-CBD6-3A4B-A564-4DA93BFF3EAF}" destId="{6D161F76-62EC-7046-A744-C0151EF9EFE8}" srcOrd="2" destOrd="0" presId="urn:microsoft.com/office/officeart/2005/8/layout/orgChart1"/>
    <dgm:cxn modelId="{EBCFC568-1A1A-2B4B-AB4E-2DD61C60D418}" type="presParOf" srcId="{D4A3B900-CBD6-3A4B-A564-4DA93BFF3EAF}" destId="{3235C943-616A-A24E-B234-1AF89BE9976E}" srcOrd="3" destOrd="0" presId="urn:microsoft.com/office/officeart/2005/8/layout/orgChart1"/>
    <dgm:cxn modelId="{E8DB266E-C7F0-704B-A9DC-E2114FB9600E}" type="presParOf" srcId="{3235C943-616A-A24E-B234-1AF89BE9976E}" destId="{FFD6B2DB-45B6-BE41-B83A-F20D27F4892F}" srcOrd="0" destOrd="0" presId="urn:microsoft.com/office/officeart/2005/8/layout/orgChart1"/>
    <dgm:cxn modelId="{C2C06BBD-700C-2447-AF1F-22CA09497374}" type="presParOf" srcId="{FFD6B2DB-45B6-BE41-B83A-F20D27F4892F}" destId="{175A3E76-B7BA-E54F-A67A-A658179A204D}" srcOrd="0" destOrd="0" presId="urn:microsoft.com/office/officeart/2005/8/layout/orgChart1"/>
    <dgm:cxn modelId="{72865BBB-5CE6-4E41-95A7-E8AEF263F46B}" type="presParOf" srcId="{FFD6B2DB-45B6-BE41-B83A-F20D27F4892F}" destId="{100082BC-5C9A-4D4D-91D2-1849871C3010}" srcOrd="1" destOrd="0" presId="urn:microsoft.com/office/officeart/2005/8/layout/orgChart1"/>
    <dgm:cxn modelId="{4A311408-BA71-224A-8D93-3DF598FAECCC}" type="presParOf" srcId="{3235C943-616A-A24E-B234-1AF89BE9976E}" destId="{024EFAEA-F6D5-6C40-8F96-2CBAFEC79209}" srcOrd="1" destOrd="0" presId="urn:microsoft.com/office/officeart/2005/8/layout/orgChart1"/>
    <dgm:cxn modelId="{A94B9EEE-D677-1243-8511-F7F442D573C8}" type="presParOf" srcId="{3235C943-616A-A24E-B234-1AF89BE9976E}" destId="{BDCC343B-18B1-5846-B81C-E4BD117CBAD9}" srcOrd="2" destOrd="0" presId="urn:microsoft.com/office/officeart/2005/8/layout/orgChart1"/>
    <dgm:cxn modelId="{2006AC6A-6EAE-244D-A29C-471352F8EF22}" type="presParOf" srcId="{D4A3B900-CBD6-3A4B-A564-4DA93BFF3EAF}" destId="{C2E105F6-DA3A-6142-9784-EB0059D1825F}" srcOrd="4" destOrd="0" presId="urn:microsoft.com/office/officeart/2005/8/layout/orgChart1"/>
    <dgm:cxn modelId="{CEDC63C0-BEA0-8B45-BDDC-5EB94060ADFE}" type="presParOf" srcId="{D4A3B900-CBD6-3A4B-A564-4DA93BFF3EAF}" destId="{4434A494-02F5-E94F-AFE4-8B7BC0808B94}" srcOrd="5" destOrd="0" presId="urn:microsoft.com/office/officeart/2005/8/layout/orgChart1"/>
    <dgm:cxn modelId="{F469939B-DC9F-6642-8F2E-B3A804111D62}" type="presParOf" srcId="{4434A494-02F5-E94F-AFE4-8B7BC0808B94}" destId="{08AF3A50-B14E-784A-9382-EA8A10BCD9D3}" srcOrd="0" destOrd="0" presId="urn:microsoft.com/office/officeart/2005/8/layout/orgChart1"/>
    <dgm:cxn modelId="{78CA43F1-AE15-8542-8D9A-73E70130CBDE}" type="presParOf" srcId="{08AF3A50-B14E-784A-9382-EA8A10BCD9D3}" destId="{34D5A65D-B913-7E49-8801-037ABC6061D6}" srcOrd="0" destOrd="0" presId="urn:microsoft.com/office/officeart/2005/8/layout/orgChart1"/>
    <dgm:cxn modelId="{07C12FE3-A484-9547-85F1-D58BB2F66416}" type="presParOf" srcId="{08AF3A50-B14E-784A-9382-EA8A10BCD9D3}" destId="{1FBD47BE-9BA2-8741-9BAD-4696853F2417}" srcOrd="1" destOrd="0" presId="urn:microsoft.com/office/officeart/2005/8/layout/orgChart1"/>
    <dgm:cxn modelId="{21647313-F5C0-7C4C-93AD-411551188A5A}" type="presParOf" srcId="{4434A494-02F5-E94F-AFE4-8B7BC0808B94}" destId="{390E55FE-95FE-6E48-B22E-4CCAEDEDC2E6}" srcOrd="1" destOrd="0" presId="urn:microsoft.com/office/officeart/2005/8/layout/orgChart1"/>
    <dgm:cxn modelId="{2C60572C-E955-5041-950A-F88948D8E89E}" type="presParOf" srcId="{4434A494-02F5-E94F-AFE4-8B7BC0808B94}" destId="{3C258B82-BC82-A44C-8467-975A1343F51D}" srcOrd="2" destOrd="0" presId="urn:microsoft.com/office/officeart/2005/8/layout/orgChart1"/>
    <dgm:cxn modelId="{1F221797-BCB6-FD48-BB2E-2F4E76374548}" type="presParOf" srcId="{B3C4248B-A755-6E40-963C-79198BEE266B}" destId="{D5FE837A-1C1C-6D4A-A8E5-E1A98D5735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42E20-6578-344E-8DAB-F350F2994502}">
      <dsp:nvSpPr>
        <dsp:cNvPr id="0" name=""/>
        <dsp:cNvSpPr/>
      </dsp:nvSpPr>
      <dsp:spPr>
        <a:xfrm>
          <a:off x="0" y="362800"/>
          <a:ext cx="10248900" cy="143340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i="0" kern="1200" dirty="0">
              <a:solidFill>
                <a:srgbClr val="8D0505"/>
              </a:solidFill>
              <a:latin typeface="Calibri Bold"/>
            </a:rPr>
            <a:t>Prevalence</a:t>
          </a:r>
          <a:endParaRPr lang="en-US" sz="5400" kern="1200" dirty="0">
            <a:solidFill>
              <a:srgbClr val="8D0505"/>
            </a:solidFill>
          </a:endParaRPr>
        </a:p>
      </dsp:txBody>
      <dsp:txXfrm>
        <a:off x="0" y="362800"/>
        <a:ext cx="10248900" cy="1433408"/>
      </dsp:txXfrm>
    </dsp:sp>
    <dsp:sp modelId="{7B17BBEF-5344-BA44-A2A0-4DAA0D044C2D}">
      <dsp:nvSpPr>
        <dsp:cNvPr id="0" name=""/>
        <dsp:cNvSpPr/>
      </dsp:nvSpPr>
      <dsp:spPr>
        <a:xfrm>
          <a:off x="5004" y="1899497"/>
          <a:ext cx="3412963" cy="431520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latin typeface="Calibri Bold"/>
            </a:rPr>
            <a:t>30 % of all infertility is associated with anovulation, &amp; 85-90% of these attributed to PCOS</a:t>
          </a:r>
          <a:endParaRPr lang="en-US" sz="2400" kern="1200" dirty="0"/>
        </a:p>
      </dsp:txBody>
      <dsp:txXfrm>
        <a:off x="5004" y="1899497"/>
        <a:ext cx="3412963" cy="4315206"/>
      </dsp:txXfrm>
    </dsp:sp>
    <dsp:sp modelId="{24EB6632-06E6-1540-B197-94547FB63BB6}">
      <dsp:nvSpPr>
        <dsp:cNvPr id="0" name=""/>
        <dsp:cNvSpPr/>
      </dsp:nvSpPr>
      <dsp:spPr>
        <a:xfrm>
          <a:off x="3417968" y="1899497"/>
          <a:ext cx="3412963" cy="431520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latin typeface="Calibri Bold"/>
            </a:rPr>
            <a:t>21 – 59 % of  women in reproductive age demonstrate USG picture of polycystic ovaries</a:t>
          </a:r>
        </a:p>
        <a:p>
          <a:pPr marL="0" lvl="0" indent="0" algn="ctr" defTabSz="1066800">
            <a:lnSpc>
              <a:spcPct val="90000"/>
            </a:lnSpc>
            <a:spcBef>
              <a:spcPct val="0"/>
            </a:spcBef>
            <a:spcAft>
              <a:spcPct val="35000"/>
            </a:spcAft>
            <a:buNone/>
          </a:pPr>
          <a:endParaRPr lang="en-US" sz="2400" kern="1200" dirty="0"/>
        </a:p>
      </dsp:txBody>
      <dsp:txXfrm>
        <a:off x="3417968" y="1899497"/>
        <a:ext cx="3412963" cy="4315206"/>
      </dsp:txXfrm>
    </dsp:sp>
    <dsp:sp modelId="{E29BBE5A-50E6-7141-AA03-24ACEF55FB78}">
      <dsp:nvSpPr>
        <dsp:cNvPr id="0" name=""/>
        <dsp:cNvSpPr/>
      </dsp:nvSpPr>
      <dsp:spPr>
        <a:xfrm>
          <a:off x="6830931" y="1905668"/>
          <a:ext cx="3412963" cy="431520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latin typeface="Calibri Bold"/>
            </a:rPr>
            <a:t>About  30 - 50 %  have clinical or biochemical signs of Anovulation and androgen excess</a:t>
          </a:r>
          <a:endParaRPr lang="en-US" sz="2400" kern="1200" dirty="0"/>
        </a:p>
      </dsp:txBody>
      <dsp:txXfrm>
        <a:off x="6830931" y="1905668"/>
        <a:ext cx="3412963" cy="4315206"/>
      </dsp:txXfrm>
    </dsp:sp>
    <dsp:sp modelId="{8A4EDFE9-9BB5-F446-809C-8545D25E3D87}">
      <dsp:nvSpPr>
        <dsp:cNvPr id="0" name=""/>
        <dsp:cNvSpPr/>
      </dsp:nvSpPr>
      <dsp:spPr>
        <a:xfrm>
          <a:off x="0" y="6214703"/>
          <a:ext cx="10248900" cy="479467"/>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E7D21-8D30-5F40-811B-1C6105A8EC3C}">
      <dsp:nvSpPr>
        <dsp:cNvPr id="0" name=""/>
        <dsp:cNvSpPr/>
      </dsp:nvSpPr>
      <dsp:spPr>
        <a:xfrm rot="10800000">
          <a:off x="122584" y="0"/>
          <a:ext cx="8107015" cy="1257304"/>
        </a:xfrm>
        <a:prstGeom prst="homePlate">
          <a:avLst/>
        </a:prstGeom>
        <a:solidFill>
          <a:schemeClr val="accent3">
            <a:lumMod val="20000"/>
            <a:lumOff val="80000"/>
          </a:schemeClr>
        </a:solidFill>
        <a:ln w="28575" cmpd="sng">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Balanced diet with and energy deficit of 30% i.e. 1200-1500kcal/day</a:t>
          </a:r>
        </a:p>
        <a:p>
          <a:pPr marL="0" lvl="0" indent="0" algn="ctr" defTabSz="800100">
            <a:lnSpc>
              <a:spcPct val="90000"/>
            </a:lnSpc>
            <a:spcBef>
              <a:spcPct val="0"/>
            </a:spcBef>
            <a:spcAft>
              <a:spcPct val="35000"/>
            </a:spcAft>
            <a:buNone/>
          </a:pPr>
          <a:r>
            <a:rPr lang="en-US" sz="1800" b="1" kern="1200" dirty="0">
              <a:solidFill>
                <a:schemeClr val="tx1"/>
              </a:solidFill>
            </a:rPr>
            <a:t>Tailoring changes to food preferences is necessary</a:t>
          </a:r>
        </a:p>
        <a:p>
          <a:pPr marL="0" lvl="0" indent="0" algn="ctr" defTabSz="800100">
            <a:lnSpc>
              <a:spcPct val="90000"/>
            </a:lnSpc>
            <a:spcBef>
              <a:spcPct val="0"/>
            </a:spcBef>
            <a:spcAft>
              <a:spcPct val="35000"/>
            </a:spcAft>
            <a:buNone/>
          </a:pPr>
          <a:r>
            <a:rPr lang="en-US" sz="1800" b="1" kern="1200" dirty="0">
              <a:solidFill>
                <a:schemeClr val="tx1"/>
              </a:solidFill>
            </a:rPr>
            <a:t>No evidence to support any specific diets promoted</a:t>
          </a:r>
        </a:p>
      </dsp:txBody>
      <dsp:txXfrm rot="10800000">
        <a:off x="436910" y="0"/>
        <a:ext cx="7792689" cy="1257304"/>
      </dsp:txXfrm>
    </dsp:sp>
    <dsp:sp modelId="{21565284-79AD-854A-B6A3-4F97598F5395}">
      <dsp:nvSpPr>
        <dsp:cNvPr id="0" name=""/>
        <dsp:cNvSpPr/>
      </dsp:nvSpPr>
      <dsp:spPr>
        <a:xfrm>
          <a:off x="0" y="0"/>
          <a:ext cx="1257304" cy="1257304"/>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0AF499-ECDC-1A4E-9E4D-A7FB22D96932}">
      <dsp:nvSpPr>
        <dsp:cNvPr id="0" name=""/>
        <dsp:cNvSpPr/>
      </dsp:nvSpPr>
      <dsp:spPr>
        <a:xfrm rot="10800000">
          <a:off x="364368" y="1616815"/>
          <a:ext cx="7865231" cy="1257304"/>
        </a:xfrm>
        <a:prstGeom prst="homePlate">
          <a:avLst/>
        </a:prstGeom>
        <a:solidFill>
          <a:schemeClr val="accent5">
            <a:lumMod val="20000"/>
            <a:lumOff val="80000"/>
          </a:schemeClr>
        </a:solidFill>
        <a:ln w="28575" cmpd="sng">
          <a:solidFill>
            <a:schemeClr val="accent4">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rPr>
            <a:t>250 min/ week of moderate intensity exercise or 150min/ week of vigorous intensity exercise and muscle strengthening activities involving major muscles on 2 non-consecutive days per week</a:t>
          </a:r>
        </a:p>
        <a:p>
          <a:pPr marL="0" lvl="0" indent="0" algn="l" defTabSz="800100">
            <a:lnSpc>
              <a:spcPct val="90000"/>
            </a:lnSpc>
            <a:spcBef>
              <a:spcPct val="0"/>
            </a:spcBef>
            <a:spcAft>
              <a:spcPct val="35000"/>
            </a:spcAft>
            <a:buNone/>
          </a:pPr>
          <a:r>
            <a:rPr lang="en-US" sz="1800" b="1" kern="1200" dirty="0">
              <a:solidFill>
                <a:srgbClr val="000000"/>
              </a:solidFill>
            </a:rPr>
            <a:t>Minimize sedentary/screen/sitting time</a:t>
          </a:r>
        </a:p>
      </dsp:txBody>
      <dsp:txXfrm rot="10800000">
        <a:off x="678694" y="1616815"/>
        <a:ext cx="7550905" cy="1257304"/>
      </dsp:txXfrm>
    </dsp:sp>
    <dsp:sp modelId="{66930BA0-DBF4-0546-87E8-038CF9EE0323}">
      <dsp:nvSpPr>
        <dsp:cNvPr id="0" name=""/>
        <dsp:cNvSpPr/>
      </dsp:nvSpPr>
      <dsp:spPr>
        <a:xfrm>
          <a:off x="0" y="1634316"/>
          <a:ext cx="1257304" cy="1257304"/>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ABEFBC-55DA-124F-8280-0B4221D70D2F}">
      <dsp:nvSpPr>
        <dsp:cNvPr id="0" name=""/>
        <dsp:cNvSpPr/>
      </dsp:nvSpPr>
      <dsp:spPr>
        <a:xfrm rot="10800000">
          <a:off x="-1" y="3266948"/>
          <a:ext cx="8229603" cy="1257304"/>
        </a:xfrm>
        <a:prstGeom prst="homePlate">
          <a:avLst/>
        </a:prstGeom>
        <a:solidFill>
          <a:schemeClr val="accent6">
            <a:lumMod val="20000"/>
            <a:lumOff val="80000"/>
          </a:schemeClr>
        </a:solidFill>
        <a:ln w="28575" cmpd="sng">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        Behavioral strategies: goal-setting (losing 5-10% of weight); self-goal setting; stimulus control; slow eating; adequate emotional support</a:t>
          </a:r>
        </a:p>
      </dsp:txBody>
      <dsp:txXfrm rot="10800000">
        <a:off x="314325" y="3266948"/>
        <a:ext cx="7915277" cy="1257304"/>
      </dsp:txXfrm>
    </dsp:sp>
    <dsp:sp modelId="{3EEDD6E2-04EB-B044-B266-0C70C7D1A3A5}">
      <dsp:nvSpPr>
        <dsp:cNvPr id="0" name=""/>
        <dsp:cNvSpPr/>
      </dsp:nvSpPr>
      <dsp:spPr>
        <a:xfrm>
          <a:off x="0" y="3268658"/>
          <a:ext cx="1257304" cy="1257304"/>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AFFCE-D3B8-D84E-B6B2-4455064C247E}">
      <dsp:nvSpPr>
        <dsp:cNvPr id="0" name=""/>
        <dsp:cNvSpPr/>
      </dsp:nvSpPr>
      <dsp:spPr>
        <a:xfrm rot="16200000">
          <a:off x="-1516044" y="2137071"/>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marL="0" lvl="0" indent="0" algn="r" defTabSz="1155700">
            <a:lnSpc>
              <a:spcPct val="90000"/>
            </a:lnSpc>
            <a:spcBef>
              <a:spcPct val="0"/>
            </a:spcBef>
            <a:spcAft>
              <a:spcPct val="35000"/>
            </a:spcAft>
            <a:buNone/>
          </a:pPr>
          <a:r>
            <a:rPr lang="en-US" sz="2600" b="1" kern="1200" dirty="0">
              <a:solidFill>
                <a:srgbClr val="1930A7"/>
              </a:solidFill>
            </a:rPr>
            <a:t>First line Therapy</a:t>
          </a:r>
        </a:p>
      </dsp:txBody>
      <dsp:txXfrm>
        <a:off x="-1516044" y="2137071"/>
        <a:ext cx="3530251" cy="396075"/>
      </dsp:txXfrm>
    </dsp:sp>
    <dsp:sp modelId="{8C4A2305-EF64-854E-9EB6-DE818216E51A}">
      <dsp:nvSpPr>
        <dsp:cNvPr id="0" name=""/>
        <dsp:cNvSpPr/>
      </dsp:nvSpPr>
      <dsp:spPr>
        <a:xfrm>
          <a:off x="447118" y="569983"/>
          <a:ext cx="1972874" cy="35302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349316" rIns="163576" bIns="163576" numCol="1" spcCol="1270" anchor="t" anchorCtr="0">
          <a:noAutofit/>
        </a:bodyPr>
        <a:lstStyle/>
        <a:p>
          <a:pPr marL="171450" lvl="1" indent="-171450" algn="l" defTabSz="800100">
            <a:lnSpc>
              <a:spcPct val="90000"/>
            </a:lnSpc>
            <a:spcBef>
              <a:spcPct val="0"/>
            </a:spcBef>
            <a:spcAft>
              <a:spcPct val="15000"/>
            </a:spcAft>
            <a:buChar char="•"/>
          </a:pPr>
          <a:endParaRPr lang="en-US" sz="1800" b="1" u="sng" kern="1200" dirty="0">
            <a:solidFill>
              <a:schemeClr val="tx1"/>
            </a:solidFill>
          </a:endParaRPr>
        </a:p>
        <a:p>
          <a:pPr marL="171450" lvl="1" indent="-171450" algn="l" defTabSz="800100">
            <a:lnSpc>
              <a:spcPct val="90000"/>
            </a:lnSpc>
            <a:spcBef>
              <a:spcPct val="0"/>
            </a:spcBef>
            <a:spcAft>
              <a:spcPct val="15000"/>
            </a:spcAft>
            <a:buChar char="•"/>
          </a:pPr>
          <a:r>
            <a:rPr lang="en-US" sz="1800" b="1" kern="1200" dirty="0"/>
            <a:t>Letrozole 5mg D3-7</a:t>
          </a:r>
        </a:p>
        <a:p>
          <a:pPr marL="171450" lvl="1" indent="-171450" algn="l" defTabSz="800100">
            <a:lnSpc>
              <a:spcPct val="90000"/>
            </a:lnSpc>
            <a:spcBef>
              <a:spcPct val="0"/>
            </a:spcBef>
            <a:spcAft>
              <a:spcPct val="15000"/>
            </a:spcAft>
            <a:buNone/>
          </a:pPr>
          <a:endParaRPr lang="en-US" sz="1800" b="1" kern="1200" dirty="0"/>
        </a:p>
        <a:p>
          <a:pPr marL="171450" lvl="1" indent="-171450" algn="l" defTabSz="800100">
            <a:lnSpc>
              <a:spcPct val="90000"/>
            </a:lnSpc>
            <a:spcBef>
              <a:spcPct val="0"/>
            </a:spcBef>
            <a:spcAft>
              <a:spcPct val="15000"/>
            </a:spcAft>
            <a:buChar char="•"/>
          </a:pPr>
          <a:r>
            <a:rPr lang="en-US" sz="1800" b="1" kern="1200" dirty="0"/>
            <a:t>Clomiphene citrate 100mg D3-7</a:t>
          </a:r>
        </a:p>
        <a:p>
          <a:pPr marL="171450" lvl="1" indent="-171450" algn="l" defTabSz="800100">
            <a:lnSpc>
              <a:spcPct val="90000"/>
            </a:lnSpc>
            <a:spcBef>
              <a:spcPct val="0"/>
            </a:spcBef>
            <a:spcAft>
              <a:spcPct val="15000"/>
            </a:spcAft>
            <a:buChar char="•"/>
          </a:pPr>
          <a:endParaRPr lang="en-US" sz="1800" b="1" kern="1200" dirty="0">
            <a:solidFill>
              <a:schemeClr val="tx1"/>
            </a:solidFill>
          </a:endParaRPr>
        </a:p>
        <a:p>
          <a:pPr marL="171450" lvl="1" indent="-171450" algn="l" defTabSz="800100">
            <a:lnSpc>
              <a:spcPct val="90000"/>
            </a:lnSpc>
            <a:spcBef>
              <a:spcPct val="0"/>
            </a:spcBef>
            <a:spcAft>
              <a:spcPct val="15000"/>
            </a:spcAft>
            <a:buChar char="•"/>
          </a:pPr>
          <a:r>
            <a:rPr lang="en-US" sz="1800" b="1" kern="1200"/>
            <a:t>Always monitor the first cycle (TVS)</a:t>
          </a:r>
          <a:endParaRPr lang="en-US" sz="1800" b="1" kern="1200" dirty="0"/>
        </a:p>
      </dsp:txBody>
      <dsp:txXfrm>
        <a:off x="447118" y="569983"/>
        <a:ext cx="1972874" cy="3530251"/>
      </dsp:txXfrm>
    </dsp:sp>
    <dsp:sp modelId="{7FA6BA0A-8B87-4F49-AE8A-F3E572EEA707}">
      <dsp:nvSpPr>
        <dsp:cNvPr id="0" name=""/>
        <dsp:cNvSpPr/>
      </dsp:nvSpPr>
      <dsp:spPr>
        <a:xfrm flipH="1">
          <a:off x="322318" y="420377"/>
          <a:ext cx="249598" cy="45722"/>
        </a:xfrm>
        <a:prstGeom prst="rect">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0EAFC3-446C-CA43-B5DC-48580E4C133F}">
      <dsp:nvSpPr>
        <dsp:cNvPr id="0" name=""/>
        <dsp:cNvSpPr/>
      </dsp:nvSpPr>
      <dsp:spPr>
        <a:xfrm rot="16200000">
          <a:off x="1363236" y="2142422"/>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marL="0" lvl="0" indent="0" algn="r" defTabSz="1155700">
            <a:lnSpc>
              <a:spcPct val="90000"/>
            </a:lnSpc>
            <a:spcBef>
              <a:spcPct val="0"/>
            </a:spcBef>
            <a:spcAft>
              <a:spcPct val="35000"/>
            </a:spcAft>
            <a:buNone/>
          </a:pPr>
          <a:r>
            <a:rPr lang="en-US" sz="2600" b="1" kern="1200" dirty="0">
              <a:solidFill>
                <a:srgbClr val="1930A7"/>
              </a:solidFill>
            </a:rPr>
            <a:t>Second line Therapy</a:t>
          </a:r>
        </a:p>
      </dsp:txBody>
      <dsp:txXfrm>
        <a:off x="1363236" y="2142422"/>
        <a:ext cx="3530251" cy="396075"/>
      </dsp:txXfrm>
    </dsp:sp>
    <dsp:sp modelId="{F1EF3306-D83A-404E-A6C5-D24B15919730}">
      <dsp:nvSpPr>
        <dsp:cNvPr id="0" name=""/>
        <dsp:cNvSpPr/>
      </dsp:nvSpPr>
      <dsp:spPr>
        <a:xfrm>
          <a:off x="3326400" y="575334"/>
          <a:ext cx="1972874" cy="35302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349316" rIns="163576" bIns="163576" numCol="1" spcCol="1270" anchor="t" anchorCtr="0">
          <a:noAutofit/>
        </a:bodyPr>
        <a:lstStyle/>
        <a:p>
          <a:pPr marL="171450" lvl="1" indent="-171450" algn="l" defTabSz="800100">
            <a:lnSpc>
              <a:spcPct val="90000"/>
            </a:lnSpc>
            <a:spcBef>
              <a:spcPct val="0"/>
            </a:spcBef>
            <a:spcAft>
              <a:spcPct val="15000"/>
            </a:spcAft>
            <a:buChar char="•"/>
          </a:pPr>
          <a:endParaRPr lang="en-US" sz="1800" b="1" u="sng" kern="1200" dirty="0">
            <a:solidFill>
              <a:srgbClr val="000000"/>
            </a:solidFill>
          </a:endParaRPr>
        </a:p>
        <a:p>
          <a:pPr marL="171450" lvl="1" indent="-171450" algn="l" defTabSz="800100">
            <a:lnSpc>
              <a:spcPct val="90000"/>
            </a:lnSpc>
            <a:spcBef>
              <a:spcPct val="0"/>
            </a:spcBef>
            <a:spcAft>
              <a:spcPct val="15000"/>
            </a:spcAft>
            <a:buChar char="•"/>
          </a:pPr>
          <a:r>
            <a:rPr lang="en-US" sz="1800" b="1" kern="1200"/>
            <a:t>Metformin in combination with CC</a:t>
          </a:r>
          <a:endParaRPr lang="en-US" sz="1800" b="1" kern="1200" dirty="0"/>
        </a:p>
        <a:p>
          <a:pPr marL="171450" lvl="1" indent="-171450" algn="l" defTabSz="800100">
            <a:lnSpc>
              <a:spcPct val="90000"/>
            </a:lnSpc>
            <a:spcBef>
              <a:spcPct val="0"/>
            </a:spcBef>
            <a:spcAft>
              <a:spcPct val="15000"/>
            </a:spcAft>
            <a:buChar char="•"/>
          </a:pPr>
          <a:endParaRPr lang="en-US" sz="1800" b="1" kern="1200" dirty="0">
            <a:solidFill>
              <a:srgbClr val="000000"/>
            </a:solidFill>
          </a:endParaRPr>
        </a:p>
        <a:p>
          <a:pPr marL="171450" lvl="1" indent="-171450" algn="l" defTabSz="800100">
            <a:lnSpc>
              <a:spcPct val="90000"/>
            </a:lnSpc>
            <a:spcBef>
              <a:spcPct val="0"/>
            </a:spcBef>
            <a:spcAft>
              <a:spcPct val="15000"/>
            </a:spcAft>
            <a:buChar char="•"/>
          </a:pPr>
          <a:r>
            <a:rPr lang="en-US" sz="1800" b="1" kern="1200"/>
            <a:t>Laparoscopic ovarian Drilling</a:t>
          </a:r>
          <a:endParaRPr lang="en-US" sz="1800" b="1" kern="1200" dirty="0"/>
        </a:p>
      </dsp:txBody>
      <dsp:txXfrm>
        <a:off x="3326400" y="575334"/>
        <a:ext cx="1972874" cy="3530251"/>
      </dsp:txXfrm>
    </dsp:sp>
    <dsp:sp modelId="{1AF786B1-F886-DB49-8DCF-BC1EFA2BD8A9}">
      <dsp:nvSpPr>
        <dsp:cNvPr id="0" name=""/>
        <dsp:cNvSpPr/>
      </dsp:nvSpPr>
      <dsp:spPr>
        <a:xfrm flipV="1">
          <a:off x="3212413" y="420377"/>
          <a:ext cx="227973" cy="56424"/>
        </a:xfrm>
        <a:prstGeom prst="rect">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1A411F-DB93-A141-8BA0-F8FAF21AC420}">
      <dsp:nvSpPr>
        <dsp:cNvPr id="0" name=""/>
        <dsp:cNvSpPr/>
      </dsp:nvSpPr>
      <dsp:spPr>
        <a:xfrm rot="16200000">
          <a:off x="4242518" y="2137071"/>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marL="0" lvl="0" indent="0" algn="r" defTabSz="1155700">
            <a:lnSpc>
              <a:spcPct val="90000"/>
            </a:lnSpc>
            <a:spcBef>
              <a:spcPct val="0"/>
            </a:spcBef>
            <a:spcAft>
              <a:spcPct val="35000"/>
            </a:spcAft>
            <a:buNone/>
          </a:pPr>
          <a:r>
            <a:rPr lang="en-US" sz="2600" b="1" kern="1200" dirty="0">
              <a:solidFill>
                <a:srgbClr val="1930A7"/>
              </a:solidFill>
            </a:rPr>
            <a:t>Additional Therapies</a:t>
          </a:r>
        </a:p>
      </dsp:txBody>
      <dsp:txXfrm>
        <a:off x="4242518" y="2137071"/>
        <a:ext cx="3530251" cy="396075"/>
      </dsp:txXfrm>
    </dsp:sp>
    <dsp:sp modelId="{E9EC79CE-1456-934F-8970-F609D2AFA33E}">
      <dsp:nvSpPr>
        <dsp:cNvPr id="0" name=""/>
        <dsp:cNvSpPr/>
      </dsp:nvSpPr>
      <dsp:spPr>
        <a:xfrm>
          <a:off x="6205682" y="569983"/>
          <a:ext cx="1972874" cy="35302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349316" rIns="163576" bIns="163576" numCol="1" spcCol="1270" anchor="t" anchorCtr="0">
          <a:noAutofit/>
        </a:bodyPr>
        <a:lstStyle/>
        <a:p>
          <a:pPr marL="171450" lvl="1" indent="-171450" algn="l" defTabSz="800100">
            <a:lnSpc>
              <a:spcPct val="90000"/>
            </a:lnSpc>
            <a:spcBef>
              <a:spcPct val="0"/>
            </a:spcBef>
            <a:spcAft>
              <a:spcPct val="15000"/>
            </a:spcAft>
            <a:buChar char="•"/>
          </a:pPr>
          <a:endParaRPr lang="en-US" sz="1800" b="1" u="sng" kern="1200" dirty="0">
            <a:solidFill>
              <a:srgbClr val="000000"/>
            </a:solidFill>
          </a:endParaRPr>
        </a:p>
        <a:p>
          <a:pPr marL="171450" lvl="1" indent="-171450" algn="l" defTabSz="800100">
            <a:lnSpc>
              <a:spcPct val="90000"/>
            </a:lnSpc>
            <a:spcBef>
              <a:spcPct val="0"/>
            </a:spcBef>
            <a:spcAft>
              <a:spcPct val="15000"/>
            </a:spcAft>
            <a:buChar char="•"/>
          </a:pPr>
          <a:endParaRPr lang="en-US" sz="1800" b="1" u="sng" kern="1200" dirty="0"/>
        </a:p>
        <a:p>
          <a:pPr marL="171450" lvl="1" indent="-171450" algn="l" defTabSz="800100">
            <a:lnSpc>
              <a:spcPct val="90000"/>
            </a:lnSpc>
            <a:spcBef>
              <a:spcPct val="0"/>
            </a:spcBef>
            <a:spcAft>
              <a:spcPct val="15000"/>
            </a:spcAft>
            <a:buChar char="•"/>
          </a:pPr>
          <a:r>
            <a:rPr lang="en-US" sz="1800" b="1" kern="1200"/>
            <a:t>IUI</a:t>
          </a:r>
          <a:endParaRPr lang="en-US" sz="1800" b="1" kern="1200" dirty="0"/>
        </a:p>
        <a:p>
          <a:pPr marL="171450" lvl="1" indent="-171450" algn="l" defTabSz="800100">
            <a:lnSpc>
              <a:spcPct val="90000"/>
            </a:lnSpc>
            <a:spcBef>
              <a:spcPct val="0"/>
            </a:spcBef>
            <a:spcAft>
              <a:spcPct val="15000"/>
            </a:spcAft>
            <a:buChar char="•"/>
          </a:pPr>
          <a:endParaRPr lang="en-US" sz="1800" b="1" kern="1200" dirty="0">
            <a:solidFill>
              <a:srgbClr val="000000"/>
            </a:solidFill>
          </a:endParaRPr>
        </a:p>
        <a:p>
          <a:pPr marL="171450" lvl="1" indent="-171450" algn="l" defTabSz="800100">
            <a:lnSpc>
              <a:spcPct val="90000"/>
            </a:lnSpc>
            <a:spcBef>
              <a:spcPct val="0"/>
            </a:spcBef>
            <a:spcAft>
              <a:spcPct val="15000"/>
            </a:spcAft>
            <a:buChar char="•"/>
          </a:pPr>
          <a:r>
            <a:rPr lang="en-US" sz="1800" b="1" kern="1200"/>
            <a:t>IVF</a:t>
          </a:r>
          <a:endParaRPr lang="en-US" sz="1800" b="1" kern="1200" dirty="0"/>
        </a:p>
        <a:p>
          <a:pPr marL="171450" lvl="1" indent="-171450" algn="l" defTabSz="800100">
            <a:lnSpc>
              <a:spcPct val="90000"/>
            </a:lnSpc>
            <a:spcBef>
              <a:spcPct val="0"/>
            </a:spcBef>
            <a:spcAft>
              <a:spcPct val="15000"/>
            </a:spcAft>
            <a:buChar char="•"/>
          </a:pPr>
          <a:endParaRPr lang="en-US" sz="1800" b="1" kern="1200" dirty="0">
            <a:solidFill>
              <a:srgbClr val="000000"/>
            </a:solidFill>
          </a:endParaRPr>
        </a:p>
        <a:p>
          <a:pPr marL="171450" lvl="1" indent="-171450" algn="l" defTabSz="800100">
            <a:lnSpc>
              <a:spcPct val="90000"/>
            </a:lnSpc>
            <a:spcBef>
              <a:spcPct val="0"/>
            </a:spcBef>
            <a:spcAft>
              <a:spcPct val="15000"/>
            </a:spcAft>
            <a:buChar char="•"/>
          </a:pPr>
          <a:r>
            <a:rPr lang="en-US" sz="1800" b="1" kern="1200"/>
            <a:t>Bariatric Surgery</a:t>
          </a:r>
          <a:endParaRPr lang="en-US" sz="1800" b="1" kern="1200" dirty="0"/>
        </a:p>
      </dsp:txBody>
      <dsp:txXfrm>
        <a:off x="6205682" y="569983"/>
        <a:ext cx="1972874" cy="3530251"/>
      </dsp:txXfrm>
    </dsp:sp>
    <dsp:sp modelId="{DB663F50-AD1B-AD43-A5D1-DF212A341403}">
      <dsp:nvSpPr>
        <dsp:cNvPr id="0" name=""/>
        <dsp:cNvSpPr/>
      </dsp:nvSpPr>
      <dsp:spPr>
        <a:xfrm flipH="1">
          <a:off x="6098147" y="420377"/>
          <a:ext cx="215068" cy="45722"/>
        </a:xfrm>
        <a:prstGeom prst="rect">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08B7D-B74C-C840-A662-060B490EA0E5}">
      <dsp:nvSpPr>
        <dsp:cNvPr id="0" name=""/>
        <dsp:cNvSpPr/>
      </dsp:nvSpPr>
      <dsp:spPr>
        <a:xfrm>
          <a:off x="5829527" y="1209773"/>
          <a:ext cx="4168998" cy="1434380"/>
        </a:xfrm>
        <a:custGeom>
          <a:avLst/>
          <a:gdLst/>
          <a:ahLst/>
          <a:cxnLst/>
          <a:rect l="0" t="0" r="0" b="0"/>
          <a:pathLst>
            <a:path>
              <a:moveTo>
                <a:pt x="0" y="0"/>
              </a:moveTo>
              <a:lnTo>
                <a:pt x="0" y="1180328"/>
              </a:lnTo>
              <a:lnTo>
                <a:pt x="4168998" y="1180328"/>
              </a:lnTo>
              <a:lnTo>
                <a:pt x="4168998" y="143438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B7AE9-E0FA-0049-8AB0-6F329207BA3F}">
      <dsp:nvSpPr>
        <dsp:cNvPr id="0" name=""/>
        <dsp:cNvSpPr/>
      </dsp:nvSpPr>
      <dsp:spPr>
        <a:xfrm>
          <a:off x="5829527" y="1209773"/>
          <a:ext cx="1241348" cy="1434380"/>
        </a:xfrm>
        <a:custGeom>
          <a:avLst/>
          <a:gdLst/>
          <a:ahLst/>
          <a:cxnLst/>
          <a:rect l="0" t="0" r="0" b="0"/>
          <a:pathLst>
            <a:path>
              <a:moveTo>
                <a:pt x="0" y="0"/>
              </a:moveTo>
              <a:lnTo>
                <a:pt x="0" y="1180328"/>
              </a:lnTo>
              <a:lnTo>
                <a:pt x="1241348" y="1180328"/>
              </a:lnTo>
              <a:lnTo>
                <a:pt x="1241348" y="143438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4BD94-01E5-7F42-B6CD-974F0BE9FE1B}">
      <dsp:nvSpPr>
        <dsp:cNvPr id="0" name=""/>
        <dsp:cNvSpPr/>
      </dsp:nvSpPr>
      <dsp:spPr>
        <a:xfrm>
          <a:off x="4143224" y="1209773"/>
          <a:ext cx="1686302" cy="1434380"/>
        </a:xfrm>
        <a:custGeom>
          <a:avLst/>
          <a:gdLst/>
          <a:ahLst/>
          <a:cxnLst/>
          <a:rect l="0" t="0" r="0" b="0"/>
          <a:pathLst>
            <a:path>
              <a:moveTo>
                <a:pt x="1686302" y="0"/>
              </a:moveTo>
              <a:lnTo>
                <a:pt x="1686302" y="1180328"/>
              </a:lnTo>
              <a:lnTo>
                <a:pt x="0" y="1180328"/>
              </a:lnTo>
              <a:lnTo>
                <a:pt x="0" y="143438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65CDC4-22B0-004C-875C-7360327BFB68}">
      <dsp:nvSpPr>
        <dsp:cNvPr id="0" name=""/>
        <dsp:cNvSpPr/>
      </dsp:nvSpPr>
      <dsp:spPr>
        <a:xfrm>
          <a:off x="1215573" y="1209773"/>
          <a:ext cx="4613953" cy="1434380"/>
        </a:xfrm>
        <a:custGeom>
          <a:avLst/>
          <a:gdLst/>
          <a:ahLst/>
          <a:cxnLst/>
          <a:rect l="0" t="0" r="0" b="0"/>
          <a:pathLst>
            <a:path>
              <a:moveTo>
                <a:pt x="4613953" y="0"/>
              </a:moveTo>
              <a:lnTo>
                <a:pt x="4613953" y="1180328"/>
              </a:lnTo>
              <a:lnTo>
                <a:pt x="0" y="1180328"/>
              </a:lnTo>
              <a:lnTo>
                <a:pt x="0" y="143438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8A291F-A4D3-9144-BE81-BDADC2B00EAB}">
      <dsp:nvSpPr>
        <dsp:cNvPr id="0" name=""/>
        <dsp:cNvSpPr/>
      </dsp:nvSpPr>
      <dsp:spPr>
        <a:xfrm>
          <a:off x="4619754" y="0"/>
          <a:ext cx="2419546" cy="120977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C00000"/>
              </a:solidFill>
            </a:rPr>
            <a:t>First Line Therapy</a:t>
          </a:r>
          <a:endParaRPr lang="en-US" sz="3200" kern="1200" dirty="0">
            <a:solidFill>
              <a:srgbClr val="C00000"/>
            </a:solidFill>
          </a:endParaRPr>
        </a:p>
      </dsp:txBody>
      <dsp:txXfrm>
        <a:off x="4619754" y="0"/>
        <a:ext cx="2419546" cy="1209773"/>
      </dsp:txXfrm>
    </dsp:sp>
    <dsp:sp modelId="{C855B7A8-3DFB-7149-A6D1-1CD38657A190}">
      <dsp:nvSpPr>
        <dsp:cNvPr id="0" name=""/>
        <dsp:cNvSpPr/>
      </dsp:nvSpPr>
      <dsp:spPr>
        <a:xfrm>
          <a:off x="5800" y="2644153"/>
          <a:ext cx="2419546" cy="26196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t>Administration of </a:t>
          </a:r>
          <a:r>
            <a:rPr lang="en-US" sz="1800" b="1" kern="1200" dirty="0">
              <a:solidFill>
                <a:srgbClr val="1930A7"/>
              </a:solidFill>
            </a:rPr>
            <a:t>oral agents </a:t>
          </a:r>
          <a:r>
            <a:rPr lang="en-US" sz="1800" b="1" kern="1200" dirty="0"/>
            <a:t>for OI requires a baseline TVS on Day 2/3 to rule out any ovarian cyst</a:t>
          </a:r>
        </a:p>
      </dsp:txBody>
      <dsp:txXfrm>
        <a:off x="5800" y="2644153"/>
        <a:ext cx="2419546" cy="2619618"/>
      </dsp:txXfrm>
    </dsp:sp>
    <dsp:sp modelId="{2D14DF07-9393-844B-8B21-D1AAE60F2DD3}">
      <dsp:nvSpPr>
        <dsp:cNvPr id="0" name=""/>
        <dsp:cNvSpPr/>
      </dsp:nvSpPr>
      <dsp:spPr>
        <a:xfrm>
          <a:off x="2933451" y="2644153"/>
          <a:ext cx="2419546" cy="26196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1930A7"/>
              </a:solidFill>
            </a:rPr>
            <a:t>Letrozole </a:t>
          </a:r>
          <a:r>
            <a:rPr lang="en-US" sz="1800" b="1" kern="1200" dirty="0"/>
            <a:t>should be considered as the first line therapy for OI in women with PCOS (2 RCTs)</a:t>
          </a:r>
        </a:p>
      </dsp:txBody>
      <dsp:txXfrm>
        <a:off x="2933451" y="2644153"/>
        <a:ext cx="2419546" cy="2619618"/>
      </dsp:txXfrm>
    </dsp:sp>
    <dsp:sp modelId="{3AB7FA0E-EFB4-A944-BEEB-E544697024D3}">
      <dsp:nvSpPr>
        <dsp:cNvPr id="0" name=""/>
        <dsp:cNvSpPr/>
      </dsp:nvSpPr>
      <dsp:spPr>
        <a:xfrm>
          <a:off x="5861102" y="2644153"/>
          <a:ext cx="2419546" cy="26196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1930A7"/>
              </a:solidFill>
            </a:rPr>
            <a:t>Clomiphene citrate </a:t>
          </a:r>
          <a:r>
            <a:rPr lang="en-US" sz="1800" b="1" kern="1200" dirty="0"/>
            <a:t>can be used in the does of 50/100 mg for OI in women with PCOS</a:t>
          </a:r>
        </a:p>
      </dsp:txBody>
      <dsp:txXfrm>
        <a:off x="5861102" y="2644153"/>
        <a:ext cx="2419546" cy="2619618"/>
      </dsp:txXfrm>
    </dsp:sp>
    <dsp:sp modelId="{28E7C98B-D314-F140-B90A-F332AA0F3385}">
      <dsp:nvSpPr>
        <dsp:cNvPr id="0" name=""/>
        <dsp:cNvSpPr/>
      </dsp:nvSpPr>
      <dsp:spPr>
        <a:xfrm>
          <a:off x="8788753" y="2644153"/>
          <a:ext cx="2419546" cy="26196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t>The cycles need to be monitored by TVS to confirm adequate follicular response and endometrial growth.</a:t>
          </a:r>
        </a:p>
      </dsp:txBody>
      <dsp:txXfrm>
        <a:off x="8788753" y="2644153"/>
        <a:ext cx="2419546" cy="26196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E45C6-6ECF-A648-B4E5-CB51277BBB00}">
      <dsp:nvSpPr>
        <dsp:cNvPr id="0" name=""/>
        <dsp:cNvSpPr/>
      </dsp:nvSpPr>
      <dsp:spPr>
        <a:xfrm>
          <a:off x="3477" y="86498"/>
          <a:ext cx="2836960" cy="567174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b="1" kern="1200" dirty="0">
              <a:solidFill>
                <a:srgbClr val="1930A7"/>
              </a:solidFill>
            </a:rPr>
            <a:t>Metformin: </a:t>
          </a:r>
        </a:p>
        <a:p>
          <a:pPr marL="0" lvl="0" indent="0" algn="ctr" defTabSz="889000">
            <a:lnSpc>
              <a:spcPct val="150000"/>
            </a:lnSpc>
            <a:spcBef>
              <a:spcPct val="0"/>
            </a:spcBef>
            <a:spcAft>
              <a:spcPct val="35000"/>
            </a:spcAft>
            <a:buNone/>
          </a:pPr>
          <a:r>
            <a:rPr lang="en-US" sz="2000" b="1" kern="1200" dirty="0"/>
            <a:t>recommended daily dose is 850mg twice a day</a:t>
          </a:r>
        </a:p>
        <a:p>
          <a:pPr marL="0" lvl="0" indent="0" algn="ctr" defTabSz="889000">
            <a:lnSpc>
              <a:spcPct val="150000"/>
            </a:lnSpc>
            <a:spcBef>
              <a:spcPct val="0"/>
            </a:spcBef>
            <a:spcAft>
              <a:spcPct val="35000"/>
            </a:spcAft>
            <a:buNone/>
          </a:pPr>
          <a:r>
            <a:rPr lang="en-US" sz="2000" b="1" kern="1200" dirty="0"/>
            <a:t>Should not be used alone for OI. Improves ovulation rate when used in conjunction with CC</a:t>
          </a:r>
        </a:p>
      </dsp:txBody>
      <dsp:txXfrm>
        <a:off x="3477" y="86498"/>
        <a:ext cx="2836960" cy="5671749"/>
      </dsp:txXfrm>
    </dsp:sp>
    <dsp:sp modelId="{3078133B-28FD-5F44-A1BF-EF6383AB51C3}">
      <dsp:nvSpPr>
        <dsp:cNvPr id="0" name=""/>
        <dsp:cNvSpPr/>
      </dsp:nvSpPr>
      <dsp:spPr>
        <a:xfrm>
          <a:off x="2966109" y="86498"/>
          <a:ext cx="2836960" cy="567174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b="1" kern="1200" dirty="0">
              <a:solidFill>
                <a:srgbClr val="1930A7"/>
              </a:solidFill>
            </a:rPr>
            <a:t>Laparoscopic Ovarian Drilling:</a:t>
          </a:r>
        </a:p>
        <a:p>
          <a:pPr marL="0" lvl="0" indent="0" algn="ctr" defTabSz="889000">
            <a:lnSpc>
              <a:spcPct val="150000"/>
            </a:lnSpc>
            <a:spcBef>
              <a:spcPct val="0"/>
            </a:spcBef>
            <a:spcAft>
              <a:spcPct val="35000"/>
            </a:spcAft>
            <a:buNone/>
          </a:pPr>
          <a:r>
            <a:rPr lang="en-US" sz="2000" b="1" kern="1200" dirty="0"/>
            <a:t>In selected cases – women with lean PCOS, resistant to CC</a:t>
          </a:r>
        </a:p>
      </dsp:txBody>
      <dsp:txXfrm>
        <a:off x="2966109" y="86498"/>
        <a:ext cx="2836960" cy="5671749"/>
      </dsp:txXfrm>
    </dsp:sp>
    <dsp:sp modelId="{CAE62E22-0753-FC44-9817-A9B2D0384FE0}">
      <dsp:nvSpPr>
        <dsp:cNvPr id="0" name=""/>
        <dsp:cNvSpPr/>
      </dsp:nvSpPr>
      <dsp:spPr>
        <a:xfrm>
          <a:off x="5928741" y="86498"/>
          <a:ext cx="2836960" cy="567174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1930A7"/>
              </a:solidFill>
            </a:rPr>
            <a:t>Gonadotropins:</a:t>
          </a:r>
        </a:p>
        <a:p>
          <a:pPr marL="0" lvl="0" indent="0" algn="ctr" defTabSz="889000">
            <a:lnSpc>
              <a:spcPct val="90000"/>
            </a:lnSpc>
            <a:spcBef>
              <a:spcPct val="0"/>
            </a:spcBef>
            <a:spcAft>
              <a:spcPct val="35000"/>
            </a:spcAft>
            <a:buNone/>
          </a:pPr>
          <a:r>
            <a:rPr lang="en-US" sz="1800" b="1" kern="1200" dirty="0"/>
            <a:t>Gonadotrophins (</a:t>
          </a:r>
          <a:r>
            <a:rPr lang="en-US" sz="1800" b="1" kern="1200" dirty="0" err="1"/>
            <a:t>rFSH</a:t>
          </a:r>
          <a:r>
            <a:rPr lang="en-US" sz="1800" b="1" kern="1200" dirty="0"/>
            <a:t>/HMG) should be used in CC resistant women or with CC failure</a:t>
          </a:r>
        </a:p>
        <a:p>
          <a:pPr marL="0" lvl="0" indent="0" algn="ctr" defTabSz="889000">
            <a:lnSpc>
              <a:spcPct val="90000"/>
            </a:lnSpc>
            <a:spcBef>
              <a:spcPct val="0"/>
            </a:spcBef>
            <a:spcAft>
              <a:spcPct val="35000"/>
            </a:spcAft>
            <a:buNone/>
          </a:pPr>
          <a:endParaRPr lang="en-US" sz="1800" b="1" kern="1200" dirty="0"/>
        </a:p>
        <a:p>
          <a:pPr marL="0" lvl="0" indent="0" algn="ctr" defTabSz="889000">
            <a:lnSpc>
              <a:spcPct val="90000"/>
            </a:lnSpc>
            <a:spcBef>
              <a:spcPct val="0"/>
            </a:spcBef>
            <a:spcAft>
              <a:spcPct val="35000"/>
            </a:spcAft>
            <a:buNone/>
          </a:pPr>
          <a:r>
            <a:rPr lang="en-US" sz="1800" b="1" u="sng" kern="1200" dirty="0">
              <a:solidFill>
                <a:srgbClr val="1930A7"/>
              </a:solidFill>
            </a:rPr>
            <a:t>Low dose step up protocol: </a:t>
          </a:r>
        </a:p>
        <a:p>
          <a:pPr marL="0" lvl="0" indent="0" algn="ctr" defTabSz="889000">
            <a:lnSpc>
              <a:spcPct val="90000"/>
            </a:lnSpc>
            <a:spcBef>
              <a:spcPct val="0"/>
            </a:spcBef>
            <a:spcAft>
              <a:spcPct val="35000"/>
            </a:spcAft>
            <a:buNone/>
          </a:pPr>
          <a:r>
            <a:rPr lang="en-US" sz="1800" b="1" kern="1200" dirty="0"/>
            <a:t>Starting dose 37.5 / 50 IU</a:t>
          </a:r>
        </a:p>
        <a:p>
          <a:pPr marL="0" lvl="0" indent="0" algn="ctr" defTabSz="889000">
            <a:lnSpc>
              <a:spcPct val="90000"/>
            </a:lnSpc>
            <a:spcBef>
              <a:spcPct val="0"/>
            </a:spcBef>
            <a:spcAft>
              <a:spcPct val="35000"/>
            </a:spcAft>
            <a:buNone/>
          </a:pPr>
          <a:r>
            <a:rPr lang="en-US" sz="1800" b="1" kern="1200" dirty="0"/>
            <a:t>Regular TVS monitoring</a:t>
          </a:r>
        </a:p>
        <a:p>
          <a:pPr marL="0" lvl="0" indent="0" algn="ctr" defTabSz="889000">
            <a:lnSpc>
              <a:spcPct val="90000"/>
            </a:lnSpc>
            <a:spcBef>
              <a:spcPct val="0"/>
            </a:spcBef>
            <a:spcAft>
              <a:spcPct val="35000"/>
            </a:spcAft>
            <a:buNone/>
          </a:pPr>
          <a:r>
            <a:rPr lang="en-US" sz="1800" b="1" kern="1200" dirty="0"/>
            <a:t>Step-up the dose with small incremental dose </a:t>
          </a:r>
        </a:p>
        <a:p>
          <a:pPr marL="0" lvl="0" indent="0" algn="ctr" defTabSz="889000">
            <a:lnSpc>
              <a:spcPct val="90000"/>
            </a:lnSpc>
            <a:spcBef>
              <a:spcPct val="0"/>
            </a:spcBef>
            <a:spcAft>
              <a:spcPct val="35000"/>
            </a:spcAft>
            <a:buNone/>
          </a:pPr>
          <a:r>
            <a:rPr lang="en-US" sz="1800" b="1" kern="1200" dirty="0"/>
            <a:t>every 7 days if no dominant follicle</a:t>
          </a:r>
        </a:p>
        <a:p>
          <a:pPr marL="0" lvl="0" indent="0" algn="ctr" defTabSz="889000">
            <a:lnSpc>
              <a:spcPct val="90000"/>
            </a:lnSpc>
            <a:spcBef>
              <a:spcPct val="0"/>
            </a:spcBef>
            <a:spcAft>
              <a:spcPct val="35000"/>
            </a:spcAft>
            <a:buNone/>
          </a:pPr>
          <a:r>
            <a:rPr lang="en-US" sz="1800" b="1" kern="1200" dirty="0">
              <a:solidFill>
                <a:srgbClr val="7030A0"/>
              </a:solidFill>
            </a:rPr>
            <a:t>Aim: </a:t>
          </a:r>
          <a:r>
            <a:rPr lang="en-US" sz="1800" b="1" kern="1200" dirty="0" err="1">
              <a:solidFill>
                <a:srgbClr val="7030A0"/>
              </a:solidFill>
            </a:rPr>
            <a:t>monofollicular</a:t>
          </a:r>
          <a:r>
            <a:rPr lang="en-US" sz="1800" b="1" kern="1200" dirty="0">
              <a:solidFill>
                <a:srgbClr val="7030A0"/>
              </a:solidFill>
            </a:rPr>
            <a:t> Ovulation</a:t>
          </a:r>
        </a:p>
        <a:p>
          <a:pPr marL="0" lvl="0" indent="0" algn="ctr" defTabSz="889000">
            <a:lnSpc>
              <a:spcPct val="90000"/>
            </a:lnSpc>
            <a:spcBef>
              <a:spcPct val="0"/>
            </a:spcBef>
            <a:spcAft>
              <a:spcPct val="35000"/>
            </a:spcAft>
            <a:buNone/>
          </a:pPr>
          <a:r>
            <a:rPr lang="en-US" sz="1800" b="1" kern="1200" dirty="0"/>
            <a:t>It is a common practice to perform IUI when gonadotrophins are used for OI</a:t>
          </a:r>
        </a:p>
      </dsp:txBody>
      <dsp:txXfrm>
        <a:off x="5928741" y="86498"/>
        <a:ext cx="2836960" cy="56717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AFBA4-6530-4643-80D9-DEA7D3D35AC8}">
      <dsp:nvSpPr>
        <dsp:cNvPr id="0" name=""/>
        <dsp:cNvSpPr/>
      </dsp:nvSpPr>
      <dsp:spPr>
        <a:xfrm>
          <a:off x="2571" y="140601"/>
          <a:ext cx="2507456" cy="93943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1930A7"/>
              </a:solidFill>
            </a:rPr>
            <a:t>Before Ovarian Stimulation</a:t>
          </a:r>
        </a:p>
      </dsp:txBody>
      <dsp:txXfrm>
        <a:off x="2571" y="140601"/>
        <a:ext cx="2507456" cy="939436"/>
      </dsp:txXfrm>
    </dsp:sp>
    <dsp:sp modelId="{3E67DE45-D592-484B-B306-67A9D3296ED3}">
      <dsp:nvSpPr>
        <dsp:cNvPr id="0" name=""/>
        <dsp:cNvSpPr/>
      </dsp:nvSpPr>
      <dsp:spPr>
        <a:xfrm>
          <a:off x="2571" y="1080038"/>
          <a:ext cx="2507456" cy="3305323"/>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b="1" kern="1200"/>
        </a:p>
        <a:p>
          <a:pPr marL="228600" lvl="1" indent="-228600" algn="l" defTabSz="889000">
            <a:lnSpc>
              <a:spcPct val="90000"/>
            </a:lnSpc>
            <a:spcBef>
              <a:spcPct val="0"/>
            </a:spcBef>
            <a:spcAft>
              <a:spcPct val="15000"/>
            </a:spcAft>
            <a:buChar char="•"/>
          </a:pPr>
          <a:endParaRPr lang="en-US" sz="2000" b="1" kern="1200"/>
        </a:p>
        <a:p>
          <a:pPr marL="228600" lvl="1" indent="-228600" algn="l" defTabSz="889000">
            <a:lnSpc>
              <a:spcPct val="90000"/>
            </a:lnSpc>
            <a:spcBef>
              <a:spcPct val="0"/>
            </a:spcBef>
            <a:spcAft>
              <a:spcPct val="15000"/>
            </a:spcAft>
            <a:buChar char="•"/>
          </a:pPr>
          <a:r>
            <a:rPr lang="en-US" sz="2000" b="1" kern="1200"/>
            <a:t>Review Lifestyle</a:t>
          </a:r>
        </a:p>
        <a:p>
          <a:pPr marL="228600" lvl="1" indent="-228600" algn="l" defTabSz="889000">
            <a:lnSpc>
              <a:spcPct val="90000"/>
            </a:lnSpc>
            <a:spcBef>
              <a:spcPct val="0"/>
            </a:spcBef>
            <a:spcAft>
              <a:spcPct val="15000"/>
            </a:spcAft>
            <a:buChar char="•"/>
          </a:pPr>
          <a:endParaRPr lang="en-US" sz="2000" b="1" kern="1200" dirty="0"/>
        </a:p>
        <a:p>
          <a:pPr marL="228600" lvl="1" indent="-228600" algn="l" defTabSz="889000">
            <a:lnSpc>
              <a:spcPct val="90000"/>
            </a:lnSpc>
            <a:spcBef>
              <a:spcPct val="0"/>
            </a:spcBef>
            <a:spcAft>
              <a:spcPct val="15000"/>
            </a:spcAft>
            <a:buChar char="•"/>
          </a:pPr>
          <a:endParaRPr lang="en-US" sz="2000" b="1" kern="1200"/>
        </a:p>
        <a:p>
          <a:pPr marL="228600" lvl="1" indent="-228600" algn="l" defTabSz="889000">
            <a:lnSpc>
              <a:spcPct val="90000"/>
            </a:lnSpc>
            <a:spcBef>
              <a:spcPct val="0"/>
            </a:spcBef>
            <a:spcAft>
              <a:spcPct val="15000"/>
            </a:spcAft>
            <a:buChar char="•"/>
          </a:pPr>
          <a:r>
            <a:rPr lang="en-US" sz="2000" b="1" kern="1200"/>
            <a:t>Metformin to </a:t>
          </a:r>
          <a:r>
            <a:rPr lang="en-US" sz="2000" b="1" kern="1200" err="1"/>
            <a:t>minimise</a:t>
          </a:r>
          <a:r>
            <a:rPr lang="en-US" sz="2000" b="1" kern="1200"/>
            <a:t> risk of OHSS</a:t>
          </a:r>
        </a:p>
      </dsp:txBody>
      <dsp:txXfrm>
        <a:off x="2571" y="1080038"/>
        <a:ext cx="2507456" cy="3305323"/>
      </dsp:txXfrm>
    </dsp:sp>
    <dsp:sp modelId="{A4A1443F-15B9-164F-BA0B-C1BC56C858F7}">
      <dsp:nvSpPr>
        <dsp:cNvPr id="0" name=""/>
        <dsp:cNvSpPr/>
      </dsp:nvSpPr>
      <dsp:spPr>
        <a:xfrm>
          <a:off x="2861071" y="140601"/>
          <a:ext cx="2507456" cy="93943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1930A7"/>
              </a:solidFill>
            </a:rPr>
            <a:t>During Ovarian Stimulation</a:t>
          </a:r>
        </a:p>
      </dsp:txBody>
      <dsp:txXfrm>
        <a:off x="2861071" y="140601"/>
        <a:ext cx="2507456" cy="939436"/>
      </dsp:txXfrm>
    </dsp:sp>
    <dsp:sp modelId="{A81B3817-F9B9-7540-BD2E-372C8DCD2C80}">
      <dsp:nvSpPr>
        <dsp:cNvPr id="0" name=""/>
        <dsp:cNvSpPr/>
      </dsp:nvSpPr>
      <dsp:spPr>
        <a:xfrm>
          <a:off x="2861071" y="1080038"/>
          <a:ext cx="2507456" cy="3305323"/>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b="1" kern="1200"/>
        </a:p>
        <a:p>
          <a:pPr marL="171450" lvl="1" indent="-171450" algn="l" defTabSz="800100">
            <a:lnSpc>
              <a:spcPct val="90000"/>
            </a:lnSpc>
            <a:spcBef>
              <a:spcPct val="0"/>
            </a:spcBef>
            <a:spcAft>
              <a:spcPct val="15000"/>
            </a:spcAft>
            <a:buChar char="•"/>
          </a:pPr>
          <a:endParaRPr lang="en-US" sz="1800" b="1" kern="1200" dirty="0"/>
        </a:p>
        <a:p>
          <a:pPr marL="171450" lvl="1" indent="-171450" algn="l" defTabSz="800100">
            <a:lnSpc>
              <a:spcPct val="90000"/>
            </a:lnSpc>
            <a:spcBef>
              <a:spcPct val="0"/>
            </a:spcBef>
            <a:spcAft>
              <a:spcPct val="15000"/>
            </a:spcAft>
            <a:buChar char="•"/>
          </a:pPr>
          <a:r>
            <a:rPr lang="en-US" sz="1800" b="1" kern="1200" dirty="0"/>
            <a:t>Low dose stimulation with </a:t>
          </a:r>
          <a:r>
            <a:rPr lang="en-US" sz="1800" b="1" kern="1200" dirty="0" err="1"/>
            <a:t>rFSH</a:t>
          </a:r>
          <a:r>
            <a:rPr lang="en-US" sz="1800" b="1" kern="1200" dirty="0"/>
            <a:t> / HMG</a:t>
          </a:r>
        </a:p>
        <a:p>
          <a:pPr marL="171450" lvl="1" indent="-171450" algn="l" defTabSz="800100">
            <a:lnSpc>
              <a:spcPct val="90000"/>
            </a:lnSpc>
            <a:spcBef>
              <a:spcPct val="0"/>
            </a:spcBef>
            <a:spcAft>
              <a:spcPct val="15000"/>
            </a:spcAft>
            <a:buChar char="•"/>
          </a:pPr>
          <a:endParaRPr lang="en-US" sz="1800" b="1" kern="1200"/>
        </a:p>
        <a:p>
          <a:pPr marL="171450" lvl="1" indent="-171450" algn="l" defTabSz="800100">
            <a:lnSpc>
              <a:spcPct val="90000"/>
            </a:lnSpc>
            <a:spcBef>
              <a:spcPct val="0"/>
            </a:spcBef>
            <a:spcAft>
              <a:spcPct val="15000"/>
            </a:spcAft>
            <a:buChar char="•"/>
          </a:pPr>
          <a:endParaRPr lang="en-US" sz="1800" b="1" kern="1200" dirty="0"/>
        </a:p>
        <a:p>
          <a:pPr marL="171450" lvl="1" indent="-171450" algn="l" defTabSz="800100">
            <a:lnSpc>
              <a:spcPct val="90000"/>
            </a:lnSpc>
            <a:spcBef>
              <a:spcPct val="0"/>
            </a:spcBef>
            <a:spcAft>
              <a:spcPct val="15000"/>
            </a:spcAft>
            <a:buChar char="•"/>
          </a:pPr>
          <a:r>
            <a:rPr lang="en-US" sz="1800" b="1" kern="1200"/>
            <a:t>Antagonist (fixed, multiple dose form day5 of stimulation) </a:t>
          </a:r>
        </a:p>
        <a:p>
          <a:pPr marL="171450" lvl="1" indent="-171450" algn="l" defTabSz="800100">
            <a:lnSpc>
              <a:spcPct val="90000"/>
            </a:lnSpc>
            <a:spcBef>
              <a:spcPct val="0"/>
            </a:spcBef>
            <a:spcAft>
              <a:spcPct val="15000"/>
            </a:spcAft>
            <a:buChar char="•"/>
          </a:pPr>
          <a:endParaRPr lang="en-US" sz="1800" b="1" kern="1200"/>
        </a:p>
        <a:p>
          <a:pPr marL="171450" lvl="1" indent="-171450" algn="l" defTabSz="800100">
            <a:lnSpc>
              <a:spcPct val="90000"/>
            </a:lnSpc>
            <a:spcBef>
              <a:spcPct val="0"/>
            </a:spcBef>
            <a:spcAft>
              <a:spcPct val="15000"/>
            </a:spcAft>
            <a:buChar char="•"/>
          </a:pPr>
          <a:endParaRPr lang="en-US" sz="1800" b="1" kern="1200" dirty="0"/>
        </a:p>
      </dsp:txBody>
      <dsp:txXfrm>
        <a:off x="2861071" y="1080038"/>
        <a:ext cx="2507456" cy="3305323"/>
      </dsp:txXfrm>
    </dsp:sp>
    <dsp:sp modelId="{D54A2596-92DB-EF4D-B7AD-E28FFB16B78E}">
      <dsp:nvSpPr>
        <dsp:cNvPr id="0" name=""/>
        <dsp:cNvSpPr/>
      </dsp:nvSpPr>
      <dsp:spPr>
        <a:xfrm>
          <a:off x="5719571" y="140601"/>
          <a:ext cx="2507456" cy="93943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1930A7"/>
              </a:solidFill>
            </a:rPr>
            <a:t>Ovulation Trigger</a:t>
          </a:r>
        </a:p>
      </dsp:txBody>
      <dsp:txXfrm>
        <a:off x="5719571" y="140601"/>
        <a:ext cx="2507456" cy="939436"/>
      </dsp:txXfrm>
    </dsp:sp>
    <dsp:sp modelId="{05AFE1AE-76F1-E44F-B689-5B317FC6E3B2}">
      <dsp:nvSpPr>
        <dsp:cNvPr id="0" name=""/>
        <dsp:cNvSpPr/>
      </dsp:nvSpPr>
      <dsp:spPr>
        <a:xfrm>
          <a:off x="5719571" y="1080038"/>
          <a:ext cx="2507456" cy="3305323"/>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b="1" kern="1200"/>
        </a:p>
        <a:p>
          <a:pPr marL="171450" lvl="1" indent="-171450" algn="l" defTabSz="800100">
            <a:lnSpc>
              <a:spcPct val="90000"/>
            </a:lnSpc>
            <a:spcBef>
              <a:spcPct val="0"/>
            </a:spcBef>
            <a:spcAft>
              <a:spcPct val="15000"/>
            </a:spcAft>
            <a:buChar char="•"/>
          </a:pPr>
          <a:endParaRPr lang="en-US" sz="1800" b="1" kern="1200"/>
        </a:p>
        <a:p>
          <a:pPr marL="171450" lvl="1" indent="-171450" algn="l" defTabSz="800100">
            <a:lnSpc>
              <a:spcPct val="90000"/>
            </a:lnSpc>
            <a:spcBef>
              <a:spcPct val="0"/>
            </a:spcBef>
            <a:spcAft>
              <a:spcPct val="15000"/>
            </a:spcAft>
            <a:buChar char="•"/>
          </a:pPr>
          <a:r>
            <a:rPr lang="en-US" sz="1800" b="1" kern="1200"/>
            <a:t>HCG if risk of OHSS is minimal</a:t>
          </a:r>
        </a:p>
        <a:p>
          <a:pPr marL="171450" lvl="1" indent="-171450" algn="l" defTabSz="800100">
            <a:lnSpc>
              <a:spcPct val="90000"/>
            </a:lnSpc>
            <a:spcBef>
              <a:spcPct val="0"/>
            </a:spcBef>
            <a:spcAft>
              <a:spcPct val="15000"/>
            </a:spcAft>
            <a:buChar char="•"/>
          </a:pPr>
          <a:endParaRPr lang="en-US" sz="1800" b="1" kern="1200"/>
        </a:p>
        <a:p>
          <a:pPr marL="171450" lvl="1" indent="-171450" algn="l" defTabSz="800100">
            <a:lnSpc>
              <a:spcPct val="90000"/>
            </a:lnSpc>
            <a:spcBef>
              <a:spcPct val="0"/>
            </a:spcBef>
            <a:spcAft>
              <a:spcPct val="15000"/>
            </a:spcAft>
            <a:buChar char="•"/>
          </a:pPr>
          <a:endParaRPr lang="en-US" sz="1800" b="1" kern="1200"/>
        </a:p>
        <a:p>
          <a:pPr marL="171450" lvl="1" indent="-171450" algn="l" defTabSz="800100">
            <a:lnSpc>
              <a:spcPct val="90000"/>
            </a:lnSpc>
            <a:spcBef>
              <a:spcPct val="0"/>
            </a:spcBef>
            <a:spcAft>
              <a:spcPct val="15000"/>
            </a:spcAft>
            <a:buChar char="•"/>
          </a:pPr>
          <a:r>
            <a:rPr lang="en-US" sz="1800" b="1" kern="1200" dirty="0"/>
            <a:t>GnRH agonist trigger if at high risk of OHSS</a:t>
          </a:r>
        </a:p>
      </dsp:txBody>
      <dsp:txXfrm>
        <a:off x="5719571" y="1080038"/>
        <a:ext cx="2507456" cy="3305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2EDA3-88E1-3746-8105-A267B27A8C7D}">
      <dsp:nvSpPr>
        <dsp:cNvPr id="0" name=""/>
        <dsp:cNvSpPr/>
      </dsp:nvSpPr>
      <dsp:spPr>
        <a:xfrm>
          <a:off x="0" y="0"/>
          <a:ext cx="12077699" cy="156028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i="0" kern="1200">
              <a:solidFill>
                <a:srgbClr val="C00000"/>
              </a:solidFill>
              <a:latin typeface="Calibri Bold"/>
              <a:ea typeface="MS PGothic" charset="0"/>
            </a:rPr>
            <a:t>Criteria for Diagnosis of PCOS</a:t>
          </a:r>
          <a:endParaRPr lang="en-US" sz="4000" kern="1200">
            <a:solidFill>
              <a:srgbClr val="C00000"/>
            </a:solidFill>
          </a:endParaRPr>
        </a:p>
      </dsp:txBody>
      <dsp:txXfrm>
        <a:off x="0" y="0"/>
        <a:ext cx="12077699" cy="1560289"/>
      </dsp:txXfrm>
    </dsp:sp>
    <dsp:sp modelId="{96639873-E3C2-934A-8CCA-D5709D53157E}">
      <dsp:nvSpPr>
        <dsp:cNvPr id="0" name=""/>
        <dsp:cNvSpPr/>
      </dsp:nvSpPr>
      <dsp:spPr>
        <a:xfrm>
          <a:off x="5897" y="1525912"/>
          <a:ext cx="4021968" cy="49681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rgbClr val="1930A7"/>
              </a:solidFill>
              <a:latin typeface="Calibri Bold"/>
              <a:ea typeface="ＭＳ Ｐゴシック" charset="0"/>
              <a:cs typeface="Comic Sans MS"/>
            </a:rPr>
            <a:t>PCOS definition NIH criteria 1990</a:t>
          </a:r>
        </a:p>
        <a:p>
          <a:pPr marL="0" lvl="0" indent="0" algn="ctr" defTabSz="889000">
            <a:lnSpc>
              <a:spcPct val="90000"/>
            </a:lnSpc>
            <a:spcBef>
              <a:spcPct val="0"/>
            </a:spcBef>
            <a:spcAft>
              <a:spcPct val="35000"/>
            </a:spcAft>
            <a:buNone/>
          </a:pPr>
          <a:r>
            <a:rPr lang="en-US" sz="2000" b="1" i="0" kern="1200" dirty="0">
              <a:latin typeface="Calibri Bold"/>
              <a:ea typeface="ＭＳ Ｐゴシック" charset="0"/>
              <a:cs typeface="Comic Sans MS"/>
            </a:rPr>
            <a:t>Both of the following manifestations</a:t>
          </a:r>
        </a:p>
        <a:p>
          <a:pPr marL="0" lvl="0" indent="0" algn="ctr" defTabSz="889000">
            <a:lnSpc>
              <a:spcPct val="90000"/>
            </a:lnSpc>
            <a:spcBef>
              <a:spcPct val="0"/>
            </a:spcBef>
            <a:spcAft>
              <a:spcPct val="35000"/>
            </a:spcAft>
            <a:buNone/>
          </a:pPr>
          <a:r>
            <a:rPr lang="en-US" sz="2000" b="1" i="0" kern="1200" dirty="0">
              <a:latin typeface="Calibri Bold"/>
              <a:ea typeface="ＭＳ Ｐゴシック" charset="0"/>
              <a:cs typeface="Comic Sans MS"/>
            </a:rPr>
            <a:t>1.Clinical and/or </a:t>
          </a:r>
        </a:p>
        <a:p>
          <a:pPr marL="0" lvl="0" indent="0" algn="ctr" defTabSz="889000">
            <a:lnSpc>
              <a:spcPct val="90000"/>
            </a:lnSpc>
            <a:spcBef>
              <a:spcPct val="0"/>
            </a:spcBef>
            <a:spcAft>
              <a:spcPct val="35000"/>
            </a:spcAft>
            <a:buNone/>
          </a:pPr>
          <a:r>
            <a:rPr lang="en-US" sz="2000" b="1" i="0" kern="1200" dirty="0">
              <a:latin typeface="Calibri Bold"/>
              <a:ea typeface="ＭＳ Ｐゴシック" charset="0"/>
              <a:cs typeface="Comic Sans MS"/>
            </a:rPr>
            <a:t>biochemical signs of hyperandrogenism</a:t>
          </a:r>
        </a:p>
        <a:p>
          <a:pPr marL="0" lvl="0" indent="0" algn="ctr" defTabSz="889000">
            <a:lnSpc>
              <a:spcPct val="90000"/>
            </a:lnSpc>
            <a:spcBef>
              <a:spcPct val="0"/>
            </a:spcBef>
            <a:spcAft>
              <a:spcPct val="35000"/>
            </a:spcAft>
            <a:buNone/>
          </a:pPr>
          <a:r>
            <a:rPr lang="en-US" sz="2000" b="1" i="0" kern="1200" dirty="0">
              <a:latin typeface="Calibri Bold"/>
              <a:ea typeface="ＭＳ Ｐゴシック" charset="0"/>
              <a:cs typeface="Comic Sans MS"/>
            </a:rPr>
            <a:t>2. Oligo- or chronic anovulation</a:t>
          </a:r>
        </a:p>
        <a:p>
          <a:pPr marL="0" lvl="0" indent="0" algn="ctr" defTabSz="889000">
            <a:lnSpc>
              <a:spcPct val="90000"/>
            </a:lnSpc>
            <a:spcBef>
              <a:spcPct val="0"/>
            </a:spcBef>
            <a:spcAft>
              <a:spcPct val="35000"/>
            </a:spcAft>
            <a:buNone/>
          </a:pPr>
          <a:endParaRPr lang="en-US" sz="2000" b="1" i="0" kern="1200" dirty="0">
            <a:latin typeface="Calibri Bold"/>
            <a:cs typeface="Comic Sans MS"/>
          </a:endParaRPr>
        </a:p>
      </dsp:txBody>
      <dsp:txXfrm>
        <a:off x="5897" y="1525912"/>
        <a:ext cx="4021968" cy="4968135"/>
      </dsp:txXfrm>
    </dsp:sp>
    <dsp:sp modelId="{84ED519B-865E-4340-8F23-9FCCCFEB0A4C}">
      <dsp:nvSpPr>
        <dsp:cNvPr id="0" name=""/>
        <dsp:cNvSpPr/>
      </dsp:nvSpPr>
      <dsp:spPr>
        <a:xfrm>
          <a:off x="4027865" y="1525912"/>
          <a:ext cx="4021968" cy="49681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rgbClr val="1930A7"/>
              </a:solidFill>
              <a:latin typeface="Calibri Bold"/>
              <a:ea typeface="MS PGothic" charset="0"/>
              <a:cs typeface="Comic Sans MS"/>
            </a:rPr>
            <a:t>Rotterdam criteria 2003 (ESHRE/ASRM)</a:t>
          </a:r>
        </a:p>
        <a:p>
          <a:pPr marL="0" lvl="0" indent="0" algn="ctr" defTabSz="889000">
            <a:lnSpc>
              <a:spcPct val="90000"/>
            </a:lnSpc>
            <a:spcBef>
              <a:spcPct val="0"/>
            </a:spcBef>
            <a:spcAft>
              <a:spcPct val="35000"/>
            </a:spcAft>
            <a:buNone/>
          </a:pPr>
          <a:r>
            <a:rPr lang="en-US" sz="2000" b="1" i="0" kern="1200">
              <a:latin typeface="Calibri Bold"/>
              <a:ea typeface="MS PGothic" charset="0"/>
              <a:cs typeface="Comic Sans MS"/>
            </a:rPr>
            <a:t>Two of the following three manifestations: </a:t>
          </a:r>
        </a:p>
        <a:p>
          <a:pPr marL="0" lvl="0" indent="0" algn="ctr" defTabSz="889000">
            <a:lnSpc>
              <a:spcPct val="90000"/>
            </a:lnSpc>
            <a:spcBef>
              <a:spcPct val="0"/>
            </a:spcBef>
            <a:spcAft>
              <a:spcPct val="35000"/>
            </a:spcAft>
            <a:buNone/>
          </a:pPr>
          <a:r>
            <a:rPr lang="en-US" sz="2000" b="1" i="0" kern="1200">
              <a:latin typeface="Calibri Bold"/>
              <a:ea typeface="MS PGothic" charset="0"/>
              <a:cs typeface="Comic Sans MS"/>
            </a:rPr>
            <a:t>1.Irregular or absent ovulation</a:t>
          </a:r>
        </a:p>
        <a:p>
          <a:pPr marL="0" lvl="0" indent="0" algn="ctr" defTabSz="889000">
            <a:lnSpc>
              <a:spcPct val="90000"/>
            </a:lnSpc>
            <a:spcBef>
              <a:spcPct val="0"/>
            </a:spcBef>
            <a:spcAft>
              <a:spcPct val="35000"/>
            </a:spcAft>
            <a:buNone/>
          </a:pPr>
          <a:r>
            <a:rPr lang="en-US" sz="2000" b="1" i="0" kern="1200">
              <a:latin typeface="Calibri Bold"/>
              <a:ea typeface="MS PGothic" charset="0"/>
              <a:cs typeface="Comic Sans MS"/>
            </a:rPr>
            <a:t>2.Hyperandrogenism (clinical and/or biochemical) </a:t>
          </a:r>
        </a:p>
        <a:p>
          <a:pPr marL="0" lvl="0" indent="0" algn="ctr" defTabSz="889000">
            <a:lnSpc>
              <a:spcPct val="90000"/>
            </a:lnSpc>
            <a:spcBef>
              <a:spcPct val="0"/>
            </a:spcBef>
            <a:spcAft>
              <a:spcPct val="35000"/>
            </a:spcAft>
            <a:buNone/>
          </a:pPr>
          <a:r>
            <a:rPr lang="en-US" sz="2000" b="1" i="0" kern="1200">
              <a:latin typeface="Calibri Bold"/>
              <a:ea typeface="MS PGothic" charset="0"/>
              <a:cs typeface="Comic Sans MS"/>
            </a:rPr>
            <a:t>3. polycystic ovarian morphology on USG</a:t>
          </a:r>
          <a:endParaRPr lang="en-US" sz="2000" b="1" i="0" kern="1200">
            <a:latin typeface="Calibri Bold"/>
            <a:cs typeface="Comic Sans MS"/>
          </a:endParaRPr>
        </a:p>
      </dsp:txBody>
      <dsp:txXfrm>
        <a:off x="4027865" y="1525912"/>
        <a:ext cx="4021968" cy="4968135"/>
      </dsp:txXfrm>
    </dsp:sp>
    <dsp:sp modelId="{8AC2D0BB-BBA9-EA4A-B66B-9C15BF60EA67}">
      <dsp:nvSpPr>
        <dsp:cNvPr id="0" name=""/>
        <dsp:cNvSpPr/>
      </dsp:nvSpPr>
      <dsp:spPr>
        <a:xfrm>
          <a:off x="8049833" y="1525912"/>
          <a:ext cx="4021968" cy="49681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it-IT" sz="2000" b="1" i="0" kern="1200">
            <a:solidFill>
              <a:srgbClr val="1930A7"/>
            </a:solidFill>
            <a:latin typeface="Calibri Bold"/>
            <a:ea typeface="ＭＳ Ｐゴシック" charset="0"/>
            <a:cs typeface="Comic Sans MS"/>
          </a:endParaRPr>
        </a:p>
        <a:p>
          <a:pPr marL="0" lvl="0" indent="0" algn="ctr" defTabSz="889000">
            <a:lnSpc>
              <a:spcPct val="90000"/>
            </a:lnSpc>
            <a:spcBef>
              <a:spcPct val="0"/>
            </a:spcBef>
            <a:spcAft>
              <a:spcPct val="35000"/>
            </a:spcAft>
            <a:buNone/>
          </a:pPr>
          <a:r>
            <a:rPr lang="it-IT" sz="2000" b="1" i="0" kern="1200">
              <a:solidFill>
                <a:srgbClr val="1930A7"/>
              </a:solidFill>
              <a:latin typeface="Calibri Bold"/>
              <a:ea typeface="ＭＳ Ｐゴシック" charset="0"/>
              <a:cs typeface="Comic Sans MS"/>
            </a:rPr>
            <a:t>AE-PCOS </a:t>
          </a:r>
          <a:r>
            <a:rPr lang="it-IT" sz="2000" b="1" i="0" kern="1200" err="1">
              <a:solidFill>
                <a:srgbClr val="1930A7"/>
              </a:solidFill>
              <a:latin typeface="Calibri Bold"/>
              <a:ea typeface="ＭＳ Ｐゴシック" charset="0"/>
              <a:cs typeface="Comic Sans MS"/>
            </a:rPr>
            <a:t>Criteria</a:t>
          </a:r>
          <a:r>
            <a:rPr lang="it-IT" sz="2000" b="1" i="0" kern="1200">
              <a:solidFill>
                <a:srgbClr val="1930A7"/>
              </a:solidFill>
              <a:latin typeface="Calibri Bold"/>
              <a:ea typeface="ＭＳ Ｐゴシック" charset="0"/>
              <a:cs typeface="Comic Sans MS"/>
            </a:rPr>
            <a:t> 2006</a:t>
          </a:r>
        </a:p>
        <a:p>
          <a:pPr marL="0" lvl="0" indent="0" algn="ctr" defTabSz="889000">
            <a:lnSpc>
              <a:spcPct val="90000"/>
            </a:lnSpc>
            <a:spcBef>
              <a:spcPct val="0"/>
            </a:spcBef>
            <a:spcAft>
              <a:spcPct val="35000"/>
            </a:spcAft>
            <a:buNone/>
          </a:pPr>
          <a:r>
            <a:rPr lang="en-US" sz="2000" b="1" i="0" kern="1200">
              <a:latin typeface="Calibri Bold"/>
              <a:ea typeface="ＭＳ Ｐゴシック" charset="0"/>
              <a:cs typeface="Comic Sans MS"/>
            </a:rPr>
            <a:t>Patient demonstrates both:</a:t>
          </a:r>
        </a:p>
        <a:p>
          <a:pPr marL="0" lvl="0" indent="0" algn="ctr" defTabSz="889000">
            <a:lnSpc>
              <a:spcPct val="90000"/>
            </a:lnSpc>
            <a:spcBef>
              <a:spcPct val="0"/>
            </a:spcBef>
            <a:spcAft>
              <a:spcPct val="35000"/>
            </a:spcAft>
            <a:buNone/>
          </a:pPr>
          <a:r>
            <a:rPr lang="en-US" sz="2000" b="1" i="0" kern="1200">
              <a:latin typeface="Calibri Bold"/>
              <a:ea typeface="ＭＳ Ｐゴシック" charset="0"/>
              <a:cs typeface="Comic Sans MS"/>
            </a:rPr>
            <a:t>1.Hirsutism and/or </a:t>
          </a:r>
        </a:p>
        <a:p>
          <a:pPr marL="0" lvl="0" indent="0" algn="ctr" defTabSz="889000">
            <a:lnSpc>
              <a:spcPct val="90000"/>
            </a:lnSpc>
            <a:spcBef>
              <a:spcPct val="0"/>
            </a:spcBef>
            <a:spcAft>
              <a:spcPct val="35000"/>
            </a:spcAft>
            <a:buNone/>
          </a:pPr>
          <a:r>
            <a:rPr lang="en-US" sz="2000" b="1" i="0" kern="1200">
              <a:latin typeface="Calibri Bold"/>
              <a:ea typeface="ＭＳ Ｐゴシック" charset="0"/>
              <a:cs typeface="Comic Sans MS"/>
            </a:rPr>
            <a:t>Hyperandrogenemia (clinical or biochemical) </a:t>
          </a:r>
        </a:p>
        <a:p>
          <a:pPr marL="0" lvl="0" indent="0" algn="ctr" defTabSz="889000">
            <a:lnSpc>
              <a:spcPct val="90000"/>
            </a:lnSpc>
            <a:spcBef>
              <a:spcPct val="0"/>
            </a:spcBef>
            <a:spcAft>
              <a:spcPct val="35000"/>
            </a:spcAft>
            <a:buNone/>
          </a:pPr>
          <a:r>
            <a:rPr lang="en-US" sz="2000" b="1" i="0" kern="1200">
              <a:latin typeface="Calibri Bold"/>
              <a:ea typeface="ＭＳ Ｐゴシック" charset="0"/>
              <a:cs typeface="Comic Sans MS"/>
            </a:rPr>
            <a:t>2. Oligo-anovulation and/or polycystic ovarian morphology</a:t>
          </a:r>
        </a:p>
      </dsp:txBody>
      <dsp:txXfrm>
        <a:off x="8049833" y="1525912"/>
        <a:ext cx="4021968" cy="4968135"/>
      </dsp:txXfrm>
    </dsp:sp>
    <dsp:sp modelId="{170380B4-6E04-064B-880A-5B37510EA383}">
      <dsp:nvSpPr>
        <dsp:cNvPr id="0" name=""/>
        <dsp:cNvSpPr/>
      </dsp:nvSpPr>
      <dsp:spPr>
        <a:xfrm>
          <a:off x="0" y="6035811"/>
          <a:ext cx="12077699" cy="719304"/>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6A5E-E977-1248-952A-FB750DC77327}">
      <dsp:nvSpPr>
        <dsp:cNvPr id="0" name=""/>
        <dsp:cNvSpPr/>
      </dsp:nvSpPr>
      <dsp:spPr>
        <a:xfrm>
          <a:off x="208057" y="98689"/>
          <a:ext cx="4766049" cy="274683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120000"/>
            </a:lnSpc>
            <a:spcBef>
              <a:spcPct val="0"/>
            </a:spcBef>
            <a:spcAft>
              <a:spcPct val="35000"/>
            </a:spcAft>
            <a:buNone/>
          </a:pPr>
          <a:r>
            <a:rPr lang="en-US" sz="2400" b="1" kern="1200" dirty="0">
              <a:solidFill>
                <a:srgbClr val="2832CB"/>
              </a:solidFill>
              <a:latin typeface="+mn-lt"/>
              <a:cs typeface="Comic Sans MS"/>
            </a:rPr>
            <a:t>PHENOTYPE A</a:t>
          </a:r>
        </a:p>
        <a:p>
          <a:pPr marL="0" lvl="0" indent="0" algn="ctr" defTabSz="1066800">
            <a:lnSpc>
              <a:spcPct val="120000"/>
            </a:lnSpc>
            <a:spcBef>
              <a:spcPct val="0"/>
            </a:spcBef>
            <a:spcAft>
              <a:spcPct val="35000"/>
            </a:spcAft>
            <a:buNone/>
          </a:pPr>
          <a:r>
            <a:rPr lang="en-US" sz="2000" b="1" kern="1200" dirty="0">
              <a:latin typeface="+mn-lt"/>
              <a:cs typeface="Comic Sans MS"/>
            </a:rPr>
            <a:t> Hyperandrogenism        </a:t>
          </a:r>
        </a:p>
        <a:p>
          <a:pPr marL="0" lvl="0" indent="0" algn="ctr" defTabSz="1066800">
            <a:lnSpc>
              <a:spcPct val="120000"/>
            </a:lnSpc>
            <a:spcBef>
              <a:spcPct val="0"/>
            </a:spcBef>
            <a:spcAft>
              <a:spcPct val="35000"/>
            </a:spcAft>
            <a:buNone/>
          </a:pPr>
          <a:r>
            <a:rPr lang="en-US" sz="2000" b="1" kern="1200" dirty="0">
              <a:latin typeface="+mn-lt"/>
              <a:cs typeface="Comic Sans MS"/>
            </a:rPr>
            <a:t>  Chronic Anovulation </a:t>
          </a:r>
        </a:p>
        <a:p>
          <a:pPr marL="0" lvl="0" indent="0" algn="ctr" defTabSz="1066800">
            <a:lnSpc>
              <a:spcPct val="120000"/>
            </a:lnSpc>
            <a:spcBef>
              <a:spcPct val="0"/>
            </a:spcBef>
            <a:spcAft>
              <a:spcPct val="35000"/>
            </a:spcAft>
            <a:buNone/>
          </a:pPr>
          <a:r>
            <a:rPr lang="en-US" sz="2000" b="1" kern="1200" dirty="0">
              <a:latin typeface="+mn-lt"/>
              <a:cs typeface="Comic Sans MS"/>
            </a:rPr>
            <a:t>Polycystic Ovaries                                       </a:t>
          </a:r>
          <a:r>
            <a:rPr lang="en-US" sz="2000" b="1" kern="1200" dirty="0">
              <a:solidFill>
                <a:srgbClr val="C00000"/>
              </a:solidFill>
              <a:latin typeface="+mn-lt"/>
              <a:cs typeface="Comic Sans MS"/>
            </a:rPr>
            <a:t>(Classic)</a:t>
          </a:r>
          <a:endParaRPr lang="en-US" sz="2000" kern="1200" dirty="0">
            <a:solidFill>
              <a:srgbClr val="C00000"/>
            </a:solidFill>
            <a:latin typeface="+mn-lt"/>
            <a:cs typeface="Comic Sans MS"/>
          </a:endParaRPr>
        </a:p>
      </dsp:txBody>
      <dsp:txXfrm>
        <a:off x="208057" y="98689"/>
        <a:ext cx="4766049" cy="2746835"/>
      </dsp:txXfrm>
    </dsp:sp>
    <dsp:sp modelId="{DA9F5A83-33D7-9541-A34A-255B12118707}">
      <dsp:nvSpPr>
        <dsp:cNvPr id="0" name=""/>
        <dsp:cNvSpPr/>
      </dsp:nvSpPr>
      <dsp:spPr>
        <a:xfrm>
          <a:off x="5319226" y="131356"/>
          <a:ext cx="4766049" cy="2746835"/>
        </a:xfrm>
        <a:prstGeom prst="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120000"/>
            </a:lnSpc>
            <a:spcBef>
              <a:spcPct val="0"/>
            </a:spcBef>
            <a:spcAft>
              <a:spcPct val="35000"/>
            </a:spcAft>
            <a:buNone/>
          </a:pPr>
          <a:r>
            <a:rPr lang="en-US" sz="2400" b="1" kern="1200" dirty="0">
              <a:solidFill>
                <a:srgbClr val="2832CB"/>
              </a:solidFill>
              <a:latin typeface="+mn-lt"/>
              <a:cs typeface="Comic Sans MS"/>
            </a:rPr>
            <a:t>PHENOTYPE C</a:t>
          </a:r>
        </a:p>
        <a:p>
          <a:pPr marL="0" lvl="0" indent="0" algn="ctr" defTabSz="1066800">
            <a:lnSpc>
              <a:spcPct val="120000"/>
            </a:lnSpc>
            <a:spcBef>
              <a:spcPct val="0"/>
            </a:spcBef>
            <a:spcAft>
              <a:spcPct val="35000"/>
            </a:spcAft>
            <a:buNone/>
          </a:pPr>
          <a:r>
            <a:rPr lang="en-US" sz="2000" b="1" kern="1200" dirty="0">
              <a:latin typeface="+mn-lt"/>
              <a:cs typeface="Comic Sans MS"/>
            </a:rPr>
            <a:t> Hyperandrogenism </a:t>
          </a:r>
        </a:p>
        <a:p>
          <a:pPr marL="0" lvl="0" indent="0" algn="ctr" defTabSz="1066800">
            <a:lnSpc>
              <a:spcPct val="120000"/>
            </a:lnSpc>
            <a:spcBef>
              <a:spcPct val="0"/>
            </a:spcBef>
            <a:spcAft>
              <a:spcPct val="35000"/>
            </a:spcAft>
            <a:buNone/>
          </a:pPr>
          <a:r>
            <a:rPr lang="en-US" sz="2000" b="1" kern="1200" dirty="0">
              <a:latin typeface="+mn-lt"/>
              <a:cs typeface="Comic Sans MS"/>
            </a:rPr>
            <a:t>Polycystic Ovaries  </a:t>
          </a:r>
        </a:p>
        <a:p>
          <a:pPr marL="0" lvl="0" indent="0" algn="ctr" defTabSz="1066800">
            <a:lnSpc>
              <a:spcPct val="120000"/>
            </a:lnSpc>
            <a:spcBef>
              <a:spcPct val="0"/>
            </a:spcBef>
            <a:spcAft>
              <a:spcPct val="35000"/>
            </a:spcAft>
            <a:buNone/>
          </a:pPr>
          <a:r>
            <a:rPr lang="en-US" sz="2000" b="1" kern="1200" dirty="0">
              <a:latin typeface="+mn-lt"/>
              <a:cs typeface="Comic Sans MS"/>
            </a:rPr>
            <a:t>Ovulatory Cycles                                </a:t>
          </a:r>
          <a:r>
            <a:rPr lang="en-US" sz="2000" b="1" kern="1200" dirty="0">
              <a:solidFill>
                <a:srgbClr val="C00000"/>
              </a:solidFill>
              <a:latin typeface="+mn-lt"/>
              <a:cs typeface="Comic Sans MS"/>
            </a:rPr>
            <a:t>(Ovulatory)</a:t>
          </a:r>
          <a:endParaRPr lang="en-US" sz="2000" kern="1200" dirty="0">
            <a:solidFill>
              <a:srgbClr val="C00000"/>
            </a:solidFill>
            <a:latin typeface="+mn-lt"/>
            <a:cs typeface="Comic Sans MS"/>
          </a:endParaRPr>
        </a:p>
      </dsp:txBody>
      <dsp:txXfrm>
        <a:off x="5319226" y="131356"/>
        <a:ext cx="4766049" cy="2746835"/>
      </dsp:txXfrm>
    </dsp:sp>
    <dsp:sp modelId="{15AEA08D-C553-4148-9F6E-490F4E762924}">
      <dsp:nvSpPr>
        <dsp:cNvPr id="0" name=""/>
        <dsp:cNvSpPr/>
      </dsp:nvSpPr>
      <dsp:spPr>
        <a:xfrm>
          <a:off x="208057" y="3166741"/>
          <a:ext cx="4766049" cy="2746835"/>
        </a:xfrm>
        <a:prstGeom prst="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20000"/>
            </a:lnSpc>
            <a:spcBef>
              <a:spcPct val="0"/>
            </a:spcBef>
            <a:spcAft>
              <a:spcPct val="35000"/>
            </a:spcAft>
            <a:buNone/>
          </a:pPr>
          <a:r>
            <a:rPr lang="en-US" sz="2000" b="1" kern="1200" dirty="0">
              <a:solidFill>
                <a:srgbClr val="2832CB"/>
              </a:solidFill>
              <a:latin typeface="+mn-lt"/>
              <a:cs typeface="Comic Sans MS"/>
            </a:rPr>
            <a:t>PHENOTYPE B</a:t>
          </a:r>
        </a:p>
        <a:p>
          <a:pPr marL="0" lvl="0" indent="0" algn="ctr" defTabSz="889000">
            <a:lnSpc>
              <a:spcPct val="120000"/>
            </a:lnSpc>
            <a:spcBef>
              <a:spcPct val="0"/>
            </a:spcBef>
            <a:spcAft>
              <a:spcPct val="35000"/>
            </a:spcAft>
            <a:buNone/>
          </a:pPr>
          <a:r>
            <a:rPr lang="en-US" sz="2000" b="1" kern="1200" dirty="0">
              <a:latin typeface="+mn-lt"/>
              <a:cs typeface="Comic Sans MS"/>
            </a:rPr>
            <a:t> Hyperandrogenism,         </a:t>
          </a:r>
        </a:p>
        <a:p>
          <a:pPr marL="0" lvl="0" indent="0" algn="ctr" defTabSz="889000">
            <a:lnSpc>
              <a:spcPct val="120000"/>
            </a:lnSpc>
            <a:spcBef>
              <a:spcPct val="0"/>
            </a:spcBef>
            <a:spcAft>
              <a:spcPct val="35000"/>
            </a:spcAft>
            <a:buNone/>
          </a:pPr>
          <a:r>
            <a:rPr lang="en-US" sz="2000" b="1" kern="1200" dirty="0">
              <a:latin typeface="+mn-lt"/>
              <a:cs typeface="Comic Sans MS"/>
            </a:rPr>
            <a:t>  Chronic Anovulation     </a:t>
          </a:r>
        </a:p>
        <a:p>
          <a:pPr marL="0" lvl="0" indent="0" algn="ctr" defTabSz="889000">
            <a:lnSpc>
              <a:spcPct val="120000"/>
            </a:lnSpc>
            <a:spcBef>
              <a:spcPct val="0"/>
            </a:spcBef>
            <a:spcAft>
              <a:spcPct val="35000"/>
            </a:spcAft>
            <a:buNone/>
          </a:pPr>
          <a:r>
            <a:rPr lang="en-US" sz="2000" b="1" kern="1200" dirty="0">
              <a:latin typeface="+mn-lt"/>
              <a:cs typeface="Comic Sans MS"/>
            </a:rPr>
            <a:t> Normal Ovaries </a:t>
          </a:r>
        </a:p>
        <a:p>
          <a:pPr marL="0" lvl="0" indent="0" algn="ctr" defTabSz="889000">
            <a:lnSpc>
              <a:spcPct val="120000"/>
            </a:lnSpc>
            <a:spcBef>
              <a:spcPct val="0"/>
            </a:spcBef>
            <a:spcAft>
              <a:spcPct val="35000"/>
            </a:spcAft>
            <a:buNone/>
          </a:pPr>
          <a:r>
            <a:rPr lang="en-US" sz="2000" b="1" kern="1200" dirty="0">
              <a:latin typeface="+mn-lt"/>
              <a:cs typeface="Comic Sans MS"/>
            </a:rPr>
            <a:t>     </a:t>
          </a:r>
          <a:r>
            <a:rPr lang="en-US" sz="2000" b="1" kern="1200" dirty="0">
              <a:solidFill>
                <a:srgbClr val="C00000"/>
              </a:solidFill>
              <a:latin typeface="+mn-lt"/>
              <a:cs typeface="Comic Sans MS"/>
            </a:rPr>
            <a:t>(Classic, normal ovaries)</a:t>
          </a:r>
          <a:endParaRPr lang="en-US" sz="2000" kern="1200" dirty="0">
            <a:solidFill>
              <a:srgbClr val="C00000"/>
            </a:solidFill>
            <a:latin typeface="+mn-lt"/>
            <a:cs typeface="Comic Sans MS"/>
          </a:endParaRPr>
        </a:p>
      </dsp:txBody>
      <dsp:txXfrm>
        <a:off x="208057" y="3166741"/>
        <a:ext cx="4766049" cy="2746835"/>
      </dsp:txXfrm>
    </dsp:sp>
    <dsp:sp modelId="{244F73BD-527E-EF4D-B8FC-492E74958D4C}">
      <dsp:nvSpPr>
        <dsp:cNvPr id="0" name=""/>
        <dsp:cNvSpPr/>
      </dsp:nvSpPr>
      <dsp:spPr>
        <a:xfrm>
          <a:off x="5373215" y="3163644"/>
          <a:ext cx="4766049" cy="2746835"/>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120000"/>
            </a:lnSpc>
            <a:spcBef>
              <a:spcPct val="0"/>
            </a:spcBef>
            <a:spcAft>
              <a:spcPct val="35000"/>
            </a:spcAft>
            <a:buNone/>
          </a:pPr>
          <a:r>
            <a:rPr lang="en-US" sz="2400" b="1" kern="1200" dirty="0">
              <a:latin typeface="+mn-lt"/>
              <a:cs typeface="Comic Sans MS"/>
            </a:rPr>
            <a:t>  </a:t>
          </a:r>
          <a:r>
            <a:rPr lang="en-US" sz="2400" b="1" kern="1200" dirty="0">
              <a:solidFill>
                <a:srgbClr val="2832CB"/>
              </a:solidFill>
              <a:latin typeface="+mn-lt"/>
              <a:cs typeface="Comic Sans MS"/>
            </a:rPr>
            <a:t>PHENOTYPE D</a:t>
          </a:r>
        </a:p>
        <a:p>
          <a:pPr marL="0" lvl="0" indent="0" algn="ctr" defTabSz="1066800">
            <a:lnSpc>
              <a:spcPct val="120000"/>
            </a:lnSpc>
            <a:spcBef>
              <a:spcPct val="0"/>
            </a:spcBef>
            <a:spcAft>
              <a:spcPct val="35000"/>
            </a:spcAft>
            <a:buNone/>
          </a:pPr>
          <a:r>
            <a:rPr lang="en-US" sz="2000" b="1" kern="1200" dirty="0">
              <a:latin typeface="+mn-lt"/>
              <a:cs typeface="Comic Sans MS"/>
            </a:rPr>
            <a:t> </a:t>
          </a:r>
          <a:r>
            <a:rPr lang="en-US" sz="1800" b="1" kern="1200" dirty="0">
              <a:latin typeface="+mn-lt"/>
              <a:cs typeface="Comic Sans MS"/>
            </a:rPr>
            <a:t>Chronic Anovulation                    Polycystic Ovaries                  </a:t>
          </a:r>
        </a:p>
        <a:p>
          <a:pPr marL="0" lvl="0" indent="0" algn="ctr" defTabSz="1066800">
            <a:lnSpc>
              <a:spcPct val="120000"/>
            </a:lnSpc>
            <a:spcBef>
              <a:spcPct val="0"/>
            </a:spcBef>
            <a:spcAft>
              <a:spcPct val="35000"/>
            </a:spcAft>
            <a:buNone/>
          </a:pPr>
          <a:r>
            <a:rPr lang="en-US" sz="1800" b="1" kern="1200" dirty="0">
              <a:latin typeface="+mn-lt"/>
              <a:cs typeface="Comic Sans MS"/>
            </a:rPr>
            <a:t>    No Clinical Or Biochemical Signs Of Androgen Excess </a:t>
          </a:r>
        </a:p>
        <a:p>
          <a:pPr marL="0" lvl="0" indent="0" algn="ctr" defTabSz="1066800">
            <a:lnSpc>
              <a:spcPct val="120000"/>
            </a:lnSpc>
            <a:spcBef>
              <a:spcPct val="0"/>
            </a:spcBef>
            <a:spcAft>
              <a:spcPct val="35000"/>
            </a:spcAft>
            <a:buNone/>
          </a:pPr>
          <a:r>
            <a:rPr lang="en-US" sz="1800" b="1" kern="1200" dirty="0">
              <a:solidFill>
                <a:srgbClr val="C00000"/>
              </a:solidFill>
              <a:latin typeface="+mn-lt"/>
              <a:cs typeface="Comic Sans MS"/>
            </a:rPr>
            <a:t>(Normo-androgenic)</a:t>
          </a:r>
          <a:endParaRPr lang="en-US" sz="2000" kern="1200" dirty="0">
            <a:solidFill>
              <a:srgbClr val="C00000"/>
            </a:solidFill>
            <a:latin typeface="+mn-lt"/>
            <a:cs typeface="Comic Sans MS"/>
          </a:endParaRPr>
        </a:p>
      </dsp:txBody>
      <dsp:txXfrm>
        <a:off x="5373215" y="3163644"/>
        <a:ext cx="4766049" cy="2746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DB2D8-6069-704B-90FC-E8DDEC464A77}">
      <dsp:nvSpPr>
        <dsp:cNvPr id="0" name=""/>
        <dsp:cNvSpPr/>
      </dsp:nvSpPr>
      <dsp:spPr>
        <a:xfrm rot="5400000">
          <a:off x="5012703" y="-1901980"/>
          <a:ext cx="1166849" cy="526694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t>Modified </a:t>
          </a:r>
          <a:r>
            <a:rPr lang="en-US" sz="2100" b="1" kern="1200" dirty="0" err="1"/>
            <a:t>Ferriman</a:t>
          </a:r>
          <a:r>
            <a:rPr lang="en-US" sz="2100" b="1" kern="1200" dirty="0"/>
            <a:t> Gallwey (</a:t>
          </a:r>
          <a:r>
            <a:rPr lang="en-US" sz="2100" b="1" kern="1200" dirty="0" err="1"/>
            <a:t>mFG</a:t>
          </a:r>
          <a:r>
            <a:rPr lang="en-US" sz="2100" b="1" kern="1200" dirty="0"/>
            <a:t>) score with a level &gt;/-4-6, depending on ethnicity.</a:t>
          </a:r>
        </a:p>
        <a:p>
          <a:pPr marL="228600" lvl="1" indent="-228600" algn="l" defTabSz="933450">
            <a:lnSpc>
              <a:spcPct val="90000"/>
            </a:lnSpc>
            <a:spcBef>
              <a:spcPct val="0"/>
            </a:spcBef>
            <a:spcAft>
              <a:spcPct val="15000"/>
            </a:spcAft>
            <a:buChar char="•"/>
          </a:pPr>
          <a:r>
            <a:rPr lang="en-US" sz="2100" b="1" kern="1200" dirty="0"/>
            <a:t>In Indian women &gt;/- 7</a:t>
          </a:r>
        </a:p>
      </dsp:txBody>
      <dsp:txXfrm rot="-5400000">
        <a:off x="2962656" y="205028"/>
        <a:ext cx="5209983" cy="1052927"/>
      </dsp:txXfrm>
    </dsp:sp>
    <dsp:sp modelId="{BC740322-E879-5E45-8EF3-00C62F7FAA49}">
      <dsp:nvSpPr>
        <dsp:cNvPr id="0" name=""/>
        <dsp:cNvSpPr/>
      </dsp:nvSpPr>
      <dsp:spPr>
        <a:xfrm>
          <a:off x="0" y="2209"/>
          <a:ext cx="2962656" cy="1458562"/>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1930A7"/>
              </a:solidFill>
            </a:rPr>
            <a:t>Hirsuitism</a:t>
          </a:r>
          <a:endParaRPr lang="en-US" sz="3200" b="1" kern="1200" dirty="0">
            <a:solidFill>
              <a:srgbClr val="1930A7"/>
            </a:solidFill>
          </a:endParaRPr>
        </a:p>
      </dsp:txBody>
      <dsp:txXfrm>
        <a:off x="71201" y="73410"/>
        <a:ext cx="2820254" cy="1316160"/>
      </dsp:txXfrm>
    </dsp:sp>
    <dsp:sp modelId="{2AD7D915-34B1-FE4B-BB86-674C0D153EDA}">
      <dsp:nvSpPr>
        <dsp:cNvPr id="0" name=""/>
        <dsp:cNvSpPr/>
      </dsp:nvSpPr>
      <dsp:spPr>
        <a:xfrm rot="5400000">
          <a:off x="5012703" y="-370490"/>
          <a:ext cx="1166849" cy="526694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t>Ludwig visual score</a:t>
          </a:r>
        </a:p>
        <a:p>
          <a:pPr marL="228600" lvl="1" indent="-228600" algn="l" defTabSz="933450">
            <a:lnSpc>
              <a:spcPct val="90000"/>
            </a:lnSpc>
            <a:spcBef>
              <a:spcPct val="0"/>
            </a:spcBef>
            <a:spcAft>
              <a:spcPct val="15000"/>
            </a:spcAft>
            <a:buChar char="•"/>
          </a:pPr>
          <a:r>
            <a:rPr lang="en-US" sz="2100" b="1" kern="1200" dirty="0"/>
            <a:t>Male type of alopecia</a:t>
          </a:r>
        </a:p>
      </dsp:txBody>
      <dsp:txXfrm rot="-5400000">
        <a:off x="2962656" y="1736518"/>
        <a:ext cx="5209983" cy="1052927"/>
      </dsp:txXfrm>
    </dsp:sp>
    <dsp:sp modelId="{7E930D1C-8410-AF4E-B418-53F949FACEA9}">
      <dsp:nvSpPr>
        <dsp:cNvPr id="0" name=""/>
        <dsp:cNvSpPr/>
      </dsp:nvSpPr>
      <dsp:spPr>
        <a:xfrm>
          <a:off x="0" y="1533700"/>
          <a:ext cx="2962656" cy="1458562"/>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1930A7"/>
              </a:solidFill>
            </a:rPr>
            <a:t>Alopecia</a:t>
          </a:r>
        </a:p>
      </dsp:txBody>
      <dsp:txXfrm>
        <a:off x="71201" y="1604901"/>
        <a:ext cx="2820254" cy="1316160"/>
      </dsp:txXfrm>
    </dsp:sp>
    <dsp:sp modelId="{E8F3C0BD-B8E1-BF4D-BDBC-0BEB63ADD7FB}">
      <dsp:nvSpPr>
        <dsp:cNvPr id="0" name=""/>
        <dsp:cNvSpPr/>
      </dsp:nvSpPr>
      <dsp:spPr>
        <a:xfrm rot="5400000">
          <a:off x="5012703" y="1160999"/>
          <a:ext cx="1166849" cy="526694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t>No universally accepted visual assessments for evaluation</a:t>
          </a:r>
        </a:p>
      </dsp:txBody>
      <dsp:txXfrm rot="-5400000">
        <a:off x="2962656" y="3268008"/>
        <a:ext cx="5209983" cy="1052927"/>
      </dsp:txXfrm>
    </dsp:sp>
    <dsp:sp modelId="{0AFF6B15-F726-E448-A025-5FA46FFF7A83}">
      <dsp:nvSpPr>
        <dsp:cNvPr id="0" name=""/>
        <dsp:cNvSpPr/>
      </dsp:nvSpPr>
      <dsp:spPr>
        <a:xfrm>
          <a:off x="0" y="3065190"/>
          <a:ext cx="2962656" cy="1458562"/>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1930A7"/>
              </a:solidFill>
            </a:rPr>
            <a:t>Acne</a:t>
          </a:r>
        </a:p>
      </dsp:txBody>
      <dsp:txXfrm>
        <a:off x="71201" y="3136391"/>
        <a:ext cx="2820254" cy="131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34F2-8C7F-3546-97F2-33A12B06FE74}">
      <dsp:nvSpPr>
        <dsp:cNvPr id="0" name=""/>
        <dsp:cNvSpPr/>
      </dsp:nvSpPr>
      <dsp:spPr>
        <a:xfrm rot="5400000">
          <a:off x="4710922" y="-1797061"/>
          <a:ext cx="1650629" cy="5256662"/>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a:t>Calculated free testosterone</a:t>
          </a:r>
        </a:p>
        <a:p>
          <a:pPr marL="171450" lvl="1" indent="-171450" algn="l" defTabSz="711200">
            <a:lnSpc>
              <a:spcPct val="90000"/>
            </a:lnSpc>
            <a:spcBef>
              <a:spcPct val="0"/>
            </a:spcBef>
            <a:spcAft>
              <a:spcPct val="15000"/>
            </a:spcAft>
            <a:buChar char="•"/>
          </a:pPr>
          <a:r>
            <a:rPr lang="en-US" sz="1600" b="1" kern="1200"/>
            <a:t>Free androgen index </a:t>
          </a:r>
        </a:p>
        <a:p>
          <a:pPr marL="171450" lvl="1" indent="-171450" algn="l" defTabSz="711200">
            <a:lnSpc>
              <a:spcPct val="90000"/>
            </a:lnSpc>
            <a:spcBef>
              <a:spcPct val="0"/>
            </a:spcBef>
            <a:spcAft>
              <a:spcPct val="15000"/>
            </a:spcAft>
            <a:buChar char="•"/>
          </a:pPr>
          <a:r>
            <a:rPr lang="en-US" sz="1600" b="1" kern="1200"/>
            <a:t>Calculated bioavailable testosterone</a:t>
          </a:r>
        </a:p>
        <a:p>
          <a:pPr marL="171450" lvl="1" indent="-171450" algn="l" defTabSz="711200">
            <a:lnSpc>
              <a:spcPct val="90000"/>
            </a:lnSpc>
            <a:spcBef>
              <a:spcPct val="0"/>
            </a:spcBef>
            <a:spcAft>
              <a:spcPct val="15000"/>
            </a:spcAft>
            <a:buChar char="•"/>
          </a:pPr>
          <a:r>
            <a:rPr lang="en-US" sz="1600" b="1" kern="1200"/>
            <a:t>(need measurements of total </a:t>
          </a:r>
          <a:r>
            <a:rPr lang="en-US" sz="1600" b="1" kern="1200" err="1"/>
            <a:t>tesotsrone</a:t>
          </a:r>
          <a:r>
            <a:rPr lang="en-US" sz="1600" b="1" kern="1200"/>
            <a:t>, SHBG and serum proteins)</a:t>
          </a:r>
        </a:p>
        <a:p>
          <a:pPr marL="171450" lvl="1" indent="-171450" algn="l" defTabSz="711200">
            <a:lnSpc>
              <a:spcPct val="90000"/>
            </a:lnSpc>
            <a:spcBef>
              <a:spcPct val="0"/>
            </a:spcBef>
            <a:spcAft>
              <a:spcPct val="15000"/>
            </a:spcAft>
            <a:buChar char="•"/>
          </a:pPr>
          <a:r>
            <a:rPr lang="en-US" sz="1600" b="1" kern="1200"/>
            <a:t>Ideal assay for testosterone – liquid chromatography-mass spectrometry </a:t>
          </a:r>
        </a:p>
      </dsp:txBody>
      <dsp:txXfrm rot="-5400000">
        <a:off x="2907906" y="86532"/>
        <a:ext cx="5176085" cy="1489475"/>
      </dsp:txXfrm>
    </dsp:sp>
    <dsp:sp modelId="{D241A223-821D-934C-B914-59654C926D10}">
      <dsp:nvSpPr>
        <dsp:cNvPr id="0" name=""/>
        <dsp:cNvSpPr/>
      </dsp:nvSpPr>
      <dsp:spPr>
        <a:xfrm>
          <a:off x="0" y="3658"/>
          <a:ext cx="2907906" cy="165522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rgbClr val="1930A7"/>
              </a:solidFill>
            </a:rPr>
            <a:t>Elevated Testosterone</a:t>
          </a:r>
        </a:p>
      </dsp:txBody>
      <dsp:txXfrm>
        <a:off x="80801" y="84459"/>
        <a:ext cx="2746304" cy="1493620"/>
      </dsp:txXfrm>
    </dsp:sp>
    <dsp:sp modelId="{7FE0C776-D610-634E-82D9-4FBA69768EDC}">
      <dsp:nvSpPr>
        <dsp:cNvPr id="0" name=""/>
        <dsp:cNvSpPr/>
      </dsp:nvSpPr>
      <dsp:spPr>
        <a:xfrm rot="5400000">
          <a:off x="5050714" y="-224646"/>
          <a:ext cx="1090827"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a:t>Limited value</a:t>
          </a:r>
        </a:p>
        <a:p>
          <a:pPr marL="171450" lvl="1" indent="-171450" algn="l" defTabSz="711200">
            <a:lnSpc>
              <a:spcPct val="90000"/>
            </a:lnSpc>
            <a:spcBef>
              <a:spcPct val="0"/>
            </a:spcBef>
            <a:spcAft>
              <a:spcPct val="15000"/>
            </a:spcAft>
            <a:buChar char="•"/>
          </a:pPr>
          <a:r>
            <a:rPr lang="en-US" sz="1600" b="1" kern="1200"/>
            <a:t>Adrenal source of androgens</a:t>
          </a:r>
        </a:p>
      </dsp:txBody>
      <dsp:txXfrm rot="-5400000">
        <a:off x="2962656" y="1916662"/>
        <a:ext cx="5213694" cy="984327"/>
      </dsp:txXfrm>
    </dsp:sp>
    <dsp:sp modelId="{5F1297F6-398D-4841-99D0-E3BF4084CCC4}">
      <dsp:nvSpPr>
        <dsp:cNvPr id="0" name=""/>
        <dsp:cNvSpPr/>
      </dsp:nvSpPr>
      <dsp:spPr>
        <a:xfrm>
          <a:off x="0" y="1727057"/>
          <a:ext cx="2962656" cy="1363534"/>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rgbClr val="1930A7"/>
              </a:solidFill>
            </a:rPr>
            <a:t>Androstenedione</a:t>
          </a:r>
        </a:p>
        <a:p>
          <a:pPr marL="0" lvl="0" indent="0" algn="ctr" defTabSz="1200150">
            <a:lnSpc>
              <a:spcPct val="90000"/>
            </a:lnSpc>
            <a:spcBef>
              <a:spcPct val="0"/>
            </a:spcBef>
            <a:spcAft>
              <a:spcPct val="35000"/>
            </a:spcAft>
            <a:buNone/>
          </a:pPr>
          <a:r>
            <a:rPr lang="en-US" sz="2700" b="1" kern="1200" dirty="0">
              <a:solidFill>
                <a:srgbClr val="1930A7"/>
              </a:solidFill>
            </a:rPr>
            <a:t>DHEAS</a:t>
          </a:r>
        </a:p>
      </dsp:txBody>
      <dsp:txXfrm>
        <a:off x="66562" y="1793619"/>
        <a:ext cx="2829532" cy="1230410"/>
      </dsp:txXfrm>
    </dsp:sp>
    <dsp:sp modelId="{B7FCC800-70A8-6B4F-8B1D-EBAEFDDF5B37}">
      <dsp:nvSpPr>
        <dsp:cNvPr id="0" name=""/>
        <dsp:cNvSpPr/>
      </dsp:nvSpPr>
      <dsp:spPr>
        <a:xfrm rot="5400000">
          <a:off x="5050714" y="1207064"/>
          <a:ext cx="1090827"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a:t>21 hydroxylase deficiency</a:t>
          </a:r>
        </a:p>
        <a:p>
          <a:pPr marL="171450" lvl="1" indent="-171450" algn="l" defTabSz="711200">
            <a:lnSpc>
              <a:spcPct val="90000"/>
            </a:lnSpc>
            <a:spcBef>
              <a:spcPct val="0"/>
            </a:spcBef>
            <a:spcAft>
              <a:spcPct val="15000"/>
            </a:spcAft>
            <a:buChar char="•"/>
          </a:pPr>
          <a:r>
            <a:rPr lang="en-US" sz="1600" b="1" kern="1200"/>
            <a:t>Late onset congenital adrenal hyperplasia</a:t>
          </a:r>
        </a:p>
      </dsp:txBody>
      <dsp:txXfrm rot="-5400000">
        <a:off x="2962656" y="3348372"/>
        <a:ext cx="5213694" cy="984327"/>
      </dsp:txXfrm>
    </dsp:sp>
    <dsp:sp modelId="{C11EDB9D-51DD-7D42-9040-914C9FD55E40}">
      <dsp:nvSpPr>
        <dsp:cNvPr id="0" name=""/>
        <dsp:cNvSpPr/>
      </dsp:nvSpPr>
      <dsp:spPr>
        <a:xfrm>
          <a:off x="0" y="3158769"/>
          <a:ext cx="2962656" cy="1363534"/>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rgbClr val="1930A7"/>
              </a:solidFill>
            </a:rPr>
            <a:t>17-hydrxy progesterone</a:t>
          </a:r>
        </a:p>
      </dsp:txBody>
      <dsp:txXfrm>
        <a:off x="66562" y="3225331"/>
        <a:ext cx="2829532" cy="1230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D710-B2DC-AF42-A41B-AFCFE925E943}">
      <dsp:nvSpPr>
        <dsp:cNvPr id="0" name=""/>
        <dsp:cNvSpPr/>
      </dsp:nvSpPr>
      <dsp:spPr>
        <a:xfrm>
          <a:off x="0" y="14470"/>
          <a:ext cx="10972800" cy="14742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Transvaginal USG should be used in all sexually active women</a:t>
          </a:r>
        </a:p>
      </dsp:txBody>
      <dsp:txXfrm>
        <a:off x="71965" y="86435"/>
        <a:ext cx="10828870" cy="1330270"/>
      </dsp:txXfrm>
    </dsp:sp>
    <dsp:sp modelId="{5DE9D421-697A-2545-BE72-7EE0AB1D4DCD}">
      <dsp:nvSpPr>
        <dsp:cNvPr id="0" name=""/>
        <dsp:cNvSpPr/>
      </dsp:nvSpPr>
      <dsp:spPr>
        <a:xfrm>
          <a:off x="0" y="1488670"/>
          <a:ext cx="109728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b="1" kern="1200"/>
        </a:p>
      </dsp:txBody>
      <dsp:txXfrm>
        <a:off x="0" y="1488670"/>
        <a:ext cx="10972800" cy="463680"/>
      </dsp:txXfrm>
    </dsp:sp>
    <dsp:sp modelId="{E64328EA-7C07-C049-A0F8-C182D93D8933}">
      <dsp:nvSpPr>
        <dsp:cNvPr id="0" name=""/>
        <dsp:cNvSpPr/>
      </dsp:nvSpPr>
      <dsp:spPr>
        <a:xfrm>
          <a:off x="0" y="1804722"/>
          <a:ext cx="10972800" cy="14742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Transvaginal ultrasonography with transducer frequency of 8 MHz: ovarian volume ≥ 10 ml and or ≥ 20 follicles of 2-9 mm diameter on either ovary</a:t>
          </a:r>
        </a:p>
        <a:p>
          <a:pPr marL="0" lvl="0" indent="0" algn="l" defTabSz="1066800">
            <a:lnSpc>
              <a:spcPct val="90000"/>
            </a:lnSpc>
            <a:spcBef>
              <a:spcPct val="0"/>
            </a:spcBef>
            <a:spcAft>
              <a:spcPct val="35000"/>
            </a:spcAft>
            <a:buNone/>
          </a:pPr>
          <a:r>
            <a:rPr lang="en-US" sz="2400" b="1" kern="1200" dirty="0"/>
            <a:t>Important to exclude - corpus luteum, cyst and dominant follicles </a:t>
          </a:r>
        </a:p>
      </dsp:txBody>
      <dsp:txXfrm>
        <a:off x="71965" y="1876687"/>
        <a:ext cx="10828870" cy="1330270"/>
      </dsp:txXfrm>
    </dsp:sp>
    <dsp:sp modelId="{4041C6DC-BAA5-1949-9249-94437E5FADA1}">
      <dsp:nvSpPr>
        <dsp:cNvPr id="0" name=""/>
        <dsp:cNvSpPr/>
      </dsp:nvSpPr>
      <dsp:spPr>
        <a:xfrm>
          <a:off x="0" y="3507190"/>
          <a:ext cx="10972800" cy="14742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50000"/>
            </a:lnSpc>
            <a:spcBef>
              <a:spcPct val="0"/>
            </a:spcBef>
            <a:spcAft>
              <a:spcPct val="35000"/>
            </a:spcAft>
            <a:buNone/>
          </a:pPr>
          <a:r>
            <a:rPr lang="en-US" sz="2400" b="1" kern="1200" dirty="0"/>
            <a:t>Transvaginal ultrasonography with transducer frequency ≤ 7.5 MHz: ovarian volume ≥ 10 ml and or ≥ 12 follicles of 2-9 mm diameter on either ovary </a:t>
          </a:r>
        </a:p>
      </dsp:txBody>
      <dsp:txXfrm>
        <a:off x="71965" y="3579155"/>
        <a:ext cx="10828870" cy="13302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E61D7-6DD5-0E4E-A858-B42AE8EE0FF7}">
      <dsp:nvSpPr>
        <dsp:cNvPr id="0" name=""/>
        <dsp:cNvSpPr/>
      </dsp:nvSpPr>
      <dsp:spPr>
        <a:xfrm>
          <a:off x="3551" y="10439"/>
          <a:ext cx="3619936" cy="1442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rPr>
            <a:t>Which tests are Essential? </a:t>
          </a:r>
          <a:endParaRPr lang="en-IN" sz="2000" kern="1200" dirty="0">
            <a:solidFill>
              <a:srgbClr val="C00000"/>
            </a:solidFill>
          </a:endParaRPr>
        </a:p>
      </dsp:txBody>
      <dsp:txXfrm>
        <a:off x="45814" y="52702"/>
        <a:ext cx="3535410" cy="1358455"/>
      </dsp:txXfrm>
    </dsp:sp>
    <dsp:sp modelId="{8BCFC754-B83F-EB42-ACC5-17FDED9781FD}">
      <dsp:nvSpPr>
        <dsp:cNvPr id="0" name=""/>
        <dsp:cNvSpPr/>
      </dsp:nvSpPr>
      <dsp:spPr>
        <a:xfrm>
          <a:off x="3835124" y="433714"/>
          <a:ext cx="509853" cy="596432"/>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835124" y="553000"/>
        <a:ext cx="356897" cy="357860"/>
      </dsp:txXfrm>
    </dsp:sp>
    <dsp:sp modelId="{A8CF3323-25AB-2349-81F9-52385B4AE045}">
      <dsp:nvSpPr>
        <dsp:cNvPr id="0" name=""/>
        <dsp:cNvSpPr/>
      </dsp:nvSpPr>
      <dsp:spPr>
        <a:xfrm>
          <a:off x="4585475" y="10439"/>
          <a:ext cx="3619936" cy="1442981"/>
        </a:xfrm>
        <a:prstGeom prst="roundRect">
          <a:avLst>
            <a:gd name="adj" fmla="val 10000"/>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Androgen testing in suspected cases of PCOS is for differential diagnosis </a:t>
          </a:r>
          <a:endParaRPr lang="en-IN" sz="1800" kern="1200" dirty="0"/>
        </a:p>
      </dsp:txBody>
      <dsp:txXfrm>
        <a:off x="4627738" y="52702"/>
        <a:ext cx="3535410" cy="1358455"/>
      </dsp:txXfrm>
    </dsp:sp>
    <dsp:sp modelId="{EA0DE9B5-6E5F-AE49-98B8-B01F2B34B29C}">
      <dsp:nvSpPr>
        <dsp:cNvPr id="0" name=""/>
        <dsp:cNvSpPr/>
      </dsp:nvSpPr>
      <dsp:spPr>
        <a:xfrm rot="5400000">
          <a:off x="6140516" y="1621769"/>
          <a:ext cx="509853" cy="596432"/>
        </a:xfrm>
        <a:prstGeom prst="rightArrow">
          <a:avLst>
            <a:gd name="adj1" fmla="val 60000"/>
            <a:gd name="adj2" fmla="val 5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5400000">
        <a:off x="6216513" y="1665058"/>
        <a:ext cx="357860" cy="356897"/>
      </dsp:txXfrm>
    </dsp:sp>
    <dsp:sp modelId="{436201DD-08AC-7C4D-8D62-2602C90285A1}">
      <dsp:nvSpPr>
        <dsp:cNvPr id="0" name=""/>
        <dsp:cNvSpPr/>
      </dsp:nvSpPr>
      <dsp:spPr>
        <a:xfrm>
          <a:off x="4585475" y="2415409"/>
          <a:ext cx="3619936" cy="1442981"/>
        </a:xfrm>
        <a:prstGeom prst="roundRect">
          <a:avLst>
            <a:gd name="adj" fmla="val 10000"/>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Biological hyperandrogenism in PCOS is inconstant and has no specific profile so calculation  of FAI should be done </a:t>
          </a:r>
          <a:endParaRPr lang="en-IN" sz="1800" kern="1200" dirty="0"/>
        </a:p>
      </dsp:txBody>
      <dsp:txXfrm>
        <a:off x="4627738" y="2457672"/>
        <a:ext cx="3535410" cy="1358455"/>
      </dsp:txXfrm>
    </dsp:sp>
    <dsp:sp modelId="{671EA39A-34D4-C44B-BD56-73BAB2007272}">
      <dsp:nvSpPr>
        <dsp:cNvPr id="0" name=""/>
        <dsp:cNvSpPr/>
      </dsp:nvSpPr>
      <dsp:spPr>
        <a:xfrm rot="10800000">
          <a:off x="3863984" y="2838683"/>
          <a:ext cx="509853" cy="596432"/>
        </a:xfrm>
        <a:prstGeom prst="rightArrow">
          <a:avLst>
            <a:gd name="adj1" fmla="val 60000"/>
            <a:gd name="adj2" fmla="val 5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016940" y="2957969"/>
        <a:ext cx="356897" cy="357860"/>
      </dsp:txXfrm>
    </dsp:sp>
    <dsp:sp modelId="{A8322F71-C31C-BD4D-996B-B01B70A7FFB2}">
      <dsp:nvSpPr>
        <dsp:cNvPr id="0" name=""/>
        <dsp:cNvSpPr/>
      </dsp:nvSpPr>
      <dsp:spPr>
        <a:xfrm>
          <a:off x="3551" y="2415409"/>
          <a:ext cx="3619936" cy="1442981"/>
        </a:xfrm>
        <a:prstGeom prst="roundRect">
          <a:avLst>
            <a:gd name="adj" fmla="val 10000"/>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t>Serum AMH levels should not yet be used as an alternative for the detection of PCOM or as a single test for the diagnosis of PCOS </a:t>
          </a:r>
        </a:p>
      </dsp:txBody>
      <dsp:txXfrm>
        <a:off x="45814" y="2457672"/>
        <a:ext cx="3535410" cy="1358455"/>
      </dsp:txXfrm>
    </dsp:sp>
    <dsp:sp modelId="{4319ACFE-F386-AF46-AA40-DE4AA9EB5A75}">
      <dsp:nvSpPr>
        <dsp:cNvPr id="0" name=""/>
        <dsp:cNvSpPr/>
      </dsp:nvSpPr>
      <dsp:spPr>
        <a:xfrm rot="5400000">
          <a:off x="1558592" y="4026738"/>
          <a:ext cx="509853" cy="596432"/>
        </a:xfrm>
        <a:prstGeom prst="rightArrow">
          <a:avLst>
            <a:gd name="adj1" fmla="val 60000"/>
            <a:gd name="adj2" fmla="val 5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5400000">
        <a:off x="1634589" y="4070027"/>
        <a:ext cx="357860" cy="356897"/>
      </dsp:txXfrm>
    </dsp:sp>
    <dsp:sp modelId="{5D332EE7-2008-AE44-A40E-740DFBAF0585}">
      <dsp:nvSpPr>
        <dsp:cNvPr id="0" name=""/>
        <dsp:cNvSpPr/>
      </dsp:nvSpPr>
      <dsp:spPr>
        <a:xfrm>
          <a:off x="3551" y="4820378"/>
          <a:ext cx="3619936" cy="1442981"/>
        </a:xfrm>
        <a:prstGeom prst="roundRect">
          <a:avLst>
            <a:gd name="adj" fmla="val 10000"/>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Follicle excess is the best criteria for PCOS but threshold is highly dependent on technology used With newer technologies, it is 20...</a:t>
          </a:r>
          <a:endParaRPr lang="en-IN" sz="1800" kern="1200" dirty="0"/>
        </a:p>
      </dsp:txBody>
      <dsp:txXfrm>
        <a:off x="45814" y="4862641"/>
        <a:ext cx="3535410" cy="1358455"/>
      </dsp:txXfrm>
    </dsp:sp>
    <dsp:sp modelId="{4C87A4A4-3AA7-BE4F-A2B9-FEC83B924E22}">
      <dsp:nvSpPr>
        <dsp:cNvPr id="0" name=""/>
        <dsp:cNvSpPr/>
      </dsp:nvSpPr>
      <dsp:spPr>
        <a:xfrm>
          <a:off x="3835124" y="5243653"/>
          <a:ext cx="509853" cy="596432"/>
        </a:xfrm>
        <a:prstGeom prst="righ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835124" y="5362939"/>
        <a:ext cx="356897" cy="357860"/>
      </dsp:txXfrm>
    </dsp:sp>
    <dsp:sp modelId="{69F20F86-CEBC-BD4F-8476-6E425D832D14}">
      <dsp:nvSpPr>
        <dsp:cNvPr id="0" name=""/>
        <dsp:cNvSpPr/>
      </dsp:nvSpPr>
      <dsp:spPr>
        <a:xfrm>
          <a:off x="4585475" y="4820378"/>
          <a:ext cx="3619936" cy="1442981"/>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 </a:t>
          </a:r>
          <a:r>
            <a:rPr lang="en-IN" sz="1800" b="1" kern="1200" dirty="0"/>
            <a:t>75-g OGTT should be offered in all women with PCOS </a:t>
          </a:r>
        </a:p>
        <a:p>
          <a:pPr marL="0" lvl="0" indent="0" algn="ctr" defTabSz="800100">
            <a:lnSpc>
              <a:spcPct val="90000"/>
            </a:lnSpc>
            <a:spcBef>
              <a:spcPct val="0"/>
            </a:spcBef>
            <a:spcAft>
              <a:spcPct val="35000"/>
            </a:spcAft>
            <a:buNone/>
          </a:pPr>
          <a:r>
            <a:rPr lang="en-IN" sz="1800" b="1" kern="1200" dirty="0"/>
            <a:t>Complete OGTT with fasting glucose in obese and with F/H type 2 diabetes</a:t>
          </a:r>
        </a:p>
      </dsp:txBody>
      <dsp:txXfrm>
        <a:off x="4627738" y="4862641"/>
        <a:ext cx="3535410" cy="13584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07327-499D-354F-B52D-AE6EB5C0FD4A}">
      <dsp:nvSpPr>
        <dsp:cNvPr id="0" name=""/>
        <dsp:cNvSpPr/>
      </dsp:nvSpPr>
      <dsp:spPr>
        <a:xfrm>
          <a:off x="3595" y="442"/>
          <a:ext cx="3505795" cy="1123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CCE"/>
              </a:solidFill>
              <a:latin typeface="+mn-lt"/>
            </a:rPr>
            <a:t>Clinical Assessment </a:t>
          </a:r>
        </a:p>
      </dsp:txBody>
      <dsp:txXfrm>
        <a:off x="3595" y="442"/>
        <a:ext cx="3505795" cy="1123200"/>
      </dsp:txXfrm>
    </dsp:sp>
    <dsp:sp modelId="{90D3A9AC-D691-7543-9A8E-B254F6867EFF}">
      <dsp:nvSpPr>
        <dsp:cNvPr id="0" name=""/>
        <dsp:cNvSpPr/>
      </dsp:nvSpPr>
      <dsp:spPr>
        <a:xfrm>
          <a:off x="3595" y="1123642"/>
          <a:ext cx="3505795" cy="4068090"/>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lr>
              <a:srgbClr val="7030A0"/>
            </a:buClr>
            <a:buFont typeface="Wingdings" pitchFamily="2" charset="2"/>
            <a:buChar char="§"/>
          </a:pPr>
          <a:r>
            <a:rPr lang="en-US" sz="2000" b="1" kern="1200" dirty="0">
              <a:latin typeface="+mn-lt"/>
            </a:rPr>
            <a:t>Menstrual cycle</a:t>
          </a:r>
        </a:p>
        <a:p>
          <a:pPr marL="228600" lvl="1" indent="-228600" algn="l" defTabSz="889000">
            <a:lnSpc>
              <a:spcPct val="100000"/>
            </a:lnSpc>
            <a:spcBef>
              <a:spcPct val="0"/>
            </a:spcBef>
            <a:spcAft>
              <a:spcPct val="15000"/>
            </a:spcAft>
            <a:buClr>
              <a:srgbClr val="7030A0"/>
            </a:buClr>
            <a:buFont typeface="Wingdings" pitchFamily="2" charset="2"/>
            <a:buChar char="§"/>
          </a:pPr>
          <a:r>
            <a:rPr lang="en-US" sz="2000" b="1" kern="1200" dirty="0">
              <a:latin typeface="+mn-lt"/>
            </a:rPr>
            <a:t>Progesterone if cycles regular</a:t>
          </a:r>
        </a:p>
        <a:p>
          <a:pPr marL="228600" lvl="1" indent="-228600" algn="l" defTabSz="889000">
            <a:lnSpc>
              <a:spcPct val="100000"/>
            </a:lnSpc>
            <a:spcBef>
              <a:spcPct val="0"/>
            </a:spcBef>
            <a:spcAft>
              <a:spcPct val="15000"/>
            </a:spcAft>
            <a:buClr>
              <a:srgbClr val="7030A0"/>
            </a:buClr>
            <a:buFont typeface="Wingdings" pitchFamily="2" charset="2"/>
            <a:buChar char="§"/>
          </a:pPr>
          <a:r>
            <a:rPr lang="en-US" sz="2000" b="1" kern="1200" dirty="0">
              <a:latin typeface="+mn-lt"/>
            </a:rPr>
            <a:t>Ovarian Morphology (Absence of HA and Irregular cycles)</a:t>
          </a:r>
        </a:p>
        <a:p>
          <a:pPr marL="228600" lvl="1" indent="-228600" algn="l" defTabSz="889000">
            <a:lnSpc>
              <a:spcPct val="100000"/>
            </a:lnSpc>
            <a:spcBef>
              <a:spcPct val="0"/>
            </a:spcBef>
            <a:spcAft>
              <a:spcPct val="15000"/>
            </a:spcAft>
            <a:buClr>
              <a:srgbClr val="7030A0"/>
            </a:buClr>
            <a:buFont typeface="Wingdings" pitchFamily="2" charset="2"/>
            <a:buChar char="§"/>
          </a:pPr>
          <a:r>
            <a:rPr lang="en-US" sz="2000" b="1" kern="1200" dirty="0">
              <a:latin typeface="+mn-lt"/>
            </a:rPr>
            <a:t>AMH not recommended</a:t>
          </a:r>
        </a:p>
        <a:p>
          <a:pPr marL="228600" lvl="1" indent="-228600" algn="l" defTabSz="889000">
            <a:lnSpc>
              <a:spcPct val="100000"/>
            </a:lnSpc>
            <a:spcBef>
              <a:spcPct val="0"/>
            </a:spcBef>
            <a:spcAft>
              <a:spcPct val="15000"/>
            </a:spcAft>
            <a:buClr>
              <a:srgbClr val="7030A0"/>
            </a:buClr>
            <a:buFont typeface="Wingdings" pitchFamily="2" charset="2"/>
            <a:buChar char="§"/>
          </a:pPr>
          <a:r>
            <a:rPr lang="en-US" sz="2000" b="1" kern="1200" dirty="0">
              <a:latin typeface="+mn-lt"/>
            </a:rPr>
            <a:t>Androgen excess</a:t>
          </a:r>
        </a:p>
        <a:p>
          <a:pPr marL="228600" lvl="1" indent="-228600" algn="l" defTabSz="889000">
            <a:lnSpc>
              <a:spcPct val="100000"/>
            </a:lnSpc>
            <a:spcBef>
              <a:spcPct val="0"/>
            </a:spcBef>
            <a:spcAft>
              <a:spcPct val="15000"/>
            </a:spcAft>
            <a:buClr>
              <a:srgbClr val="7030A0"/>
            </a:buClr>
            <a:buFont typeface="Wingdings" pitchFamily="2" charset="2"/>
            <a:buChar char="§"/>
          </a:pPr>
          <a:r>
            <a:rPr lang="en-US" sz="2000" b="1" kern="1200" dirty="0">
              <a:latin typeface="+mn-lt"/>
            </a:rPr>
            <a:t>Impaired glucose tolerance</a:t>
          </a:r>
        </a:p>
        <a:p>
          <a:pPr marL="228600" lvl="1" indent="-228600" algn="l" defTabSz="889000">
            <a:lnSpc>
              <a:spcPct val="100000"/>
            </a:lnSpc>
            <a:spcBef>
              <a:spcPct val="0"/>
            </a:spcBef>
            <a:spcAft>
              <a:spcPct val="15000"/>
            </a:spcAft>
            <a:buClr>
              <a:srgbClr val="7030A0"/>
            </a:buClr>
            <a:buFont typeface="Wingdings" pitchFamily="2" charset="2"/>
            <a:buChar char="§"/>
          </a:pPr>
          <a:endParaRPr lang="en-US" sz="2000" b="1" kern="1200" dirty="0">
            <a:latin typeface="+mn-lt"/>
          </a:endParaRPr>
        </a:p>
        <a:p>
          <a:pPr marL="228600" lvl="1" indent="-228600" algn="l" defTabSz="889000">
            <a:lnSpc>
              <a:spcPct val="100000"/>
            </a:lnSpc>
            <a:spcBef>
              <a:spcPct val="0"/>
            </a:spcBef>
            <a:spcAft>
              <a:spcPct val="15000"/>
            </a:spcAft>
            <a:buClr>
              <a:srgbClr val="7030A0"/>
            </a:buClr>
            <a:buFont typeface="Wingdings" pitchFamily="2" charset="2"/>
            <a:buChar char="§"/>
          </a:pPr>
          <a:endParaRPr lang="en-US" sz="2000" b="1" kern="1200" dirty="0">
            <a:latin typeface="+mn-lt"/>
          </a:endParaRPr>
        </a:p>
      </dsp:txBody>
      <dsp:txXfrm>
        <a:off x="3595" y="1123642"/>
        <a:ext cx="3505795" cy="4068090"/>
      </dsp:txXfrm>
    </dsp:sp>
    <dsp:sp modelId="{D6763051-0751-2E44-8786-8BA99B87A965}">
      <dsp:nvSpPr>
        <dsp:cNvPr id="0" name=""/>
        <dsp:cNvSpPr/>
      </dsp:nvSpPr>
      <dsp:spPr>
        <a:xfrm>
          <a:off x="4000201" y="442"/>
          <a:ext cx="3505795" cy="1123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CCE"/>
              </a:solidFill>
              <a:latin typeface="+mn-lt"/>
            </a:rPr>
            <a:t>Androgen Profile</a:t>
          </a:r>
        </a:p>
      </dsp:txBody>
      <dsp:txXfrm>
        <a:off x="4000201" y="442"/>
        <a:ext cx="3505795" cy="1123200"/>
      </dsp:txXfrm>
    </dsp:sp>
    <dsp:sp modelId="{15428AFF-DB90-C84B-8E7F-05512E856F6C}">
      <dsp:nvSpPr>
        <dsp:cNvPr id="0" name=""/>
        <dsp:cNvSpPr/>
      </dsp:nvSpPr>
      <dsp:spPr>
        <a:xfrm>
          <a:off x="4000201" y="1123642"/>
          <a:ext cx="3505795" cy="4068090"/>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lr>
              <a:srgbClr val="7030A0"/>
            </a:buClr>
            <a:buFont typeface="Wingdings" pitchFamily="2" charset="2"/>
            <a:buChar char="§"/>
          </a:pPr>
          <a:r>
            <a:rPr lang="en-US" sz="2000" b="1" kern="1200" dirty="0">
              <a:latin typeface="+mn-lt"/>
            </a:rPr>
            <a:t>Free testosterone</a:t>
          </a:r>
        </a:p>
        <a:p>
          <a:pPr marL="228600" lvl="1" indent="-228600" algn="l" defTabSz="889000">
            <a:lnSpc>
              <a:spcPct val="150000"/>
            </a:lnSpc>
            <a:spcBef>
              <a:spcPct val="0"/>
            </a:spcBef>
            <a:spcAft>
              <a:spcPct val="15000"/>
            </a:spcAft>
            <a:buClr>
              <a:srgbClr val="7030A0"/>
            </a:buClr>
            <a:buFont typeface="Wingdings" pitchFamily="2" charset="2"/>
            <a:buChar char="§"/>
          </a:pPr>
          <a:r>
            <a:rPr lang="en-US" sz="2000" b="1" kern="1200" dirty="0">
              <a:latin typeface="+mn-lt"/>
            </a:rPr>
            <a:t>Free androgen index</a:t>
          </a:r>
        </a:p>
        <a:p>
          <a:pPr marL="228600" lvl="1" indent="-228600" algn="l" defTabSz="889000">
            <a:lnSpc>
              <a:spcPct val="150000"/>
            </a:lnSpc>
            <a:spcBef>
              <a:spcPct val="0"/>
            </a:spcBef>
            <a:spcAft>
              <a:spcPct val="15000"/>
            </a:spcAft>
            <a:buClr>
              <a:srgbClr val="7030A0"/>
            </a:buClr>
            <a:buFont typeface="Wingdings" pitchFamily="2" charset="2"/>
            <a:buChar char="§"/>
          </a:pPr>
          <a:r>
            <a:rPr lang="en-US" sz="2000" b="1" kern="1200" dirty="0">
              <a:latin typeface="+mn-lt"/>
            </a:rPr>
            <a:t>SHBG</a:t>
          </a:r>
        </a:p>
      </dsp:txBody>
      <dsp:txXfrm>
        <a:off x="4000201" y="1123642"/>
        <a:ext cx="3505795" cy="4068090"/>
      </dsp:txXfrm>
    </dsp:sp>
    <dsp:sp modelId="{195D6B8E-E1C6-3045-97ED-8E1C99704598}">
      <dsp:nvSpPr>
        <dsp:cNvPr id="0" name=""/>
        <dsp:cNvSpPr/>
      </dsp:nvSpPr>
      <dsp:spPr>
        <a:xfrm>
          <a:off x="7996808" y="442"/>
          <a:ext cx="3505795" cy="11232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CCE"/>
              </a:solidFill>
              <a:latin typeface="+mn-lt"/>
            </a:rPr>
            <a:t>Exclude secondary causes</a:t>
          </a:r>
        </a:p>
      </dsp:txBody>
      <dsp:txXfrm>
        <a:off x="7996808" y="442"/>
        <a:ext cx="3505795" cy="1123200"/>
      </dsp:txXfrm>
    </dsp:sp>
    <dsp:sp modelId="{530B8F6B-FB16-4C49-9803-EDB8B4CDF744}">
      <dsp:nvSpPr>
        <dsp:cNvPr id="0" name=""/>
        <dsp:cNvSpPr/>
      </dsp:nvSpPr>
      <dsp:spPr>
        <a:xfrm>
          <a:off x="7996808" y="1123642"/>
          <a:ext cx="3505795" cy="4068090"/>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lr>
              <a:srgbClr val="7030A0"/>
            </a:buClr>
            <a:buFont typeface="Wingdings" pitchFamily="2" charset="2"/>
            <a:buChar char="§"/>
          </a:pPr>
          <a:r>
            <a:rPr lang="en-US" sz="2000" b="1" kern="1200" dirty="0">
              <a:latin typeface="+mn-lt"/>
            </a:rPr>
            <a:t>Clinical history and examination</a:t>
          </a:r>
        </a:p>
        <a:p>
          <a:pPr marL="228600" lvl="1" indent="-228600" algn="l" defTabSz="889000">
            <a:lnSpc>
              <a:spcPct val="150000"/>
            </a:lnSpc>
            <a:spcBef>
              <a:spcPct val="0"/>
            </a:spcBef>
            <a:spcAft>
              <a:spcPct val="15000"/>
            </a:spcAft>
            <a:buClr>
              <a:srgbClr val="7030A0"/>
            </a:buClr>
            <a:buFont typeface="Wingdings" pitchFamily="2" charset="2"/>
            <a:buChar char="§"/>
          </a:pPr>
          <a:r>
            <a:rPr lang="en-US" sz="2000" b="1" kern="1200" dirty="0">
              <a:latin typeface="+mn-lt"/>
            </a:rPr>
            <a:t>Thyroid function test</a:t>
          </a:r>
        </a:p>
        <a:p>
          <a:pPr marL="228600" lvl="1" indent="-228600" algn="l" defTabSz="889000">
            <a:lnSpc>
              <a:spcPct val="150000"/>
            </a:lnSpc>
            <a:spcBef>
              <a:spcPct val="0"/>
            </a:spcBef>
            <a:spcAft>
              <a:spcPct val="15000"/>
            </a:spcAft>
            <a:buClr>
              <a:srgbClr val="7030A0"/>
            </a:buClr>
            <a:buFont typeface="Wingdings" pitchFamily="2" charset="2"/>
            <a:buChar char="§"/>
          </a:pPr>
          <a:r>
            <a:rPr lang="en-US" sz="2000" b="1" kern="1200" dirty="0">
              <a:latin typeface="+mn-lt"/>
            </a:rPr>
            <a:t>Prolactin</a:t>
          </a:r>
        </a:p>
        <a:p>
          <a:pPr marL="228600" lvl="1" indent="-228600" algn="l" defTabSz="889000">
            <a:lnSpc>
              <a:spcPct val="150000"/>
            </a:lnSpc>
            <a:spcBef>
              <a:spcPct val="0"/>
            </a:spcBef>
            <a:spcAft>
              <a:spcPct val="15000"/>
            </a:spcAft>
            <a:buClr>
              <a:srgbClr val="7030A0"/>
            </a:buClr>
            <a:buFont typeface="Wingdings" pitchFamily="2" charset="2"/>
            <a:buChar char="§"/>
          </a:pPr>
          <a:r>
            <a:rPr lang="en-US" sz="2000" b="1" kern="1200" dirty="0">
              <a:latin typeface="+mn-lt"/>
            </a:rPr>
            <a:t>FSH</a:t>
          </a:r>
        </a:p>
        <a:p>
          <a:pPr marL="228600" lvl="1" indent="-228600" algn="l" defTabSz="889000">
            <a:lnSpc>
              <a:spcPct val="150000"/>
            </a:lnSpc>
            <a:spcBef>
              <a:spcPct val="0"/>
            </a:spcBef>
            <a:spcAft>
              <a:spcPct val="15000"/>
            </a:spcAft>
            <a:buClr>
              <a:srgbClr val="7030A0"/>
            </a:buClr>
            <a:buFont typeface="Wingdings" pitchFamily="2" charset="2"/>
            <a:buChar char="§"/>
          </a:pPr>
          <a:r>
            <a:rPr lang="en-US" sz="2000" b="1" kern="1200" dirty="0">
              <a:latin typeface="+mn-lt"/>
            </a:rPr>
            <a:t>17OH progesterone</a:t>
          </a:r>
        </a:p>
      </dsp:txBody>
      <dsp:txXfrm>
        <a:off x="7996808" y="1123642"/>
        <a:ext cx="3505795" cy="40680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105F6-DA3A-6142-9784-EB0059D1825F}">
      <dsp:nvSpPr>
        <dsp:cNvPr id="0" name=""/>
        <dsp:cNvSpPr/>
      </dsp:nvSpPr>
      <dsp:spPr>
        <a:xfrm>
          <a:off x="4166807" y="862963"/>
          <a:ext cx="3038586" cy="1815611"/>
        </a:xfrm>
        <a:custGeom>
          <a:avLst/>
          <a:gdLst/>
          <a:ahLst/>
          <a:cxnLst/>
          <a:rect l="0" t="0" r="0" b="0"/>
          <a:pathLst>
            <a:path>
              <a:moveTo>
                <a:pt x="0" y="0"/>
              </a:moveTo>
              <a:lnTo>
                <a:pt x="0" y="1556533"/>
              </a:lnTo>
              <a:lnTo>
                <a:pt x="3038586" y="1556533"/>
              </a:lnTo>
              <a:lnTo>
                <a:pt x="3038586" y="18156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161F76-62EC-7046-A744-C0151EF9EFE8}">
      <dsp:nvSpPr>
        <dsp:cNvPr id="0" name=""/>
        <dsp:cNvSpPr/>
      </dsp:nvSpPr>
      <dsp:spPr>
        <a:xfrm>
          <a:off x="4121087" y="862963"/>
          <a:ext cx="91440" cy="1815611"/>
        </a:xfrm>
        <a:custGeom>
          <a:avLst/>
          <a:gdLst/>
          <a:ahLst/>
          <a:cxnLst/>
          <a:rect l="0" t="0" r="0" b="0"/>
          <a:pathLst>
            <a:path>
              <a:moveTo>
                <a:pt x="45720" y="0"/>
              </a:moveTo>
              <a:lnTo>
                <a:pt x="45720" y="1556533"/>
              </a:lnTo>
              <a:lnTo>
                <a:pt x="98744" y="1556533"/>
              </a:lnTo>
              <a:lnTo>
                <a:pt x="98744" y="18156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EBA86F-C10C-A84E-85FF-BEAFA3EB323F}">
      <dsp:nvSpPr>
        <dsp:cNvPr id="0" name=""/>
        <dsp:cNvSpPr/>
      </dsp:nvSpPr>
      <dsp:spPr>
        <a:xfrm>
          <a:off x="1234270" y="862963"/>
          <a:ext cx="2932537" cy="1815611"/>
        </a:xfrm>
        <a:custGeom>
          <a:avLst/>
          <a:gdLst/>
          <a:ahLst/>
          <a:cxnLst/>
          <a:rect l="0" t="0" r="0" b="0"/>
          <a:pathLst>
            <a:path>
              <a:moveTo>
                <a:pt x="2932537" y="0"/>
              </a:moveTo>
              <a:lnTo>
                <a:pt x="2932537" y="1556533"/>
              </a:lnTo>
              <a:lnTo>
                <a:pt x="0" y="1556533"/>
              </a:lnTo>
              <a:lnTo>
                <a:pt x="0" y="18156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AA5E3-912E-924B-A0C5-1B00ACC4C18F}">
      <dsp:nvSpPr>
        <dsp:cNvPr id="0" name=""/>
        <dsp:cNvSpPr/>
      </dsp:nvSpPr>
      <dsp:spPr>
        <a:xfrm>
          <a:off x="2933104" y="0"/>
          <a:ext cx="2467406" cy="86296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C00000"/>
              </a:solidFill>
            </a:rPr>
            <a:t>Management </a:t>
          </a:r>
        </a:p>
      </dsp:txBody>
      <dsp:txXfrm>
        <a:off x="2933104" y="0"/>
        <a:ext cx="2467406" cy="862963"/>
      </dsp:txXfrm>
    </dsp:sp>
    <dsp:sp modelId="{2ECAA65B-7A1E-AB48-BED1-0D306E144795}">
      <dsp:nvSpPr>
        <dsp:cNvPr id="0" name=""/>
        <dsp:cNvSpPr/>
      </dsp:nvSpPr>
      <dsp:spPr>
        <a:xfrm>
          <a:off x="566" y="2678574"/>
          <a:ext cx="2467406" cy="218930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Clr>
              <a:schemeClr val="accent6">
                <a:lumMod val="75000"/>
              </a:schemeClr>
            </a:buClr>
            <a:buNone/>
          </a:pPr>
          <a:r>
            <a:rPr lang="en-US" sz="1800" b="1" kern="1200">
              <a:solidFill>
                <a:srgbClr val="1930A7"/>
              </a:solidFill>
            </a:rPr>
            <a:t>Lifestyle management </a:t>
          </a:r>
          <a:r>
            <a:rPr lang="en-US" sz="1800" b="1" kern="1200"/>
            <a:t> first line management</a:t>
          </a:r>
        </a:p>
        <a:p>
          <a:pPr marL="0" lvl="0" indent="0" algn="ctr" defTabSz="800100">
            <a:lnSpc>
              <a:spcPct val="90000"/>
            </a:lnSpc>
            <a:spcBef>
              <a:spcPct val="0"/>
            </a:spcBef>
            <a:spcAft>
              <a:spcPct val="35000"/>
            </a:spcAft>
            <a:buClr>
              <a:schemeClr val="accent6">
                <a:lumMod val="75000"/>
              </a:schemeClr>
            </a:buClr>
            <a:buNone/>
          </a:pPr>
          <a:r>
            <a:rPr lang="en-US" sz="1800" b="1" kern="1200"/>
            <a:t>(should be implemented even in obese women with long- </a:t>
          </a:r>
        </a:p>
        <a:p>
          <a:pPr marL="0" lvl="0" indent="0" algn="ctr" defTabSz="800100">
            <a:lnSpc>
              <a:spcPct val="90000"/>
            </a:lnSpc>
            <a:spcBef>
              <a:spcPct val="0"/>
            </a:spcBef>
            <a:spcAft>
              <a:spcPct val="35000"/>
            </a:spcAft>
            <a:buClr>
              <a:schemeClr val="accent6">
                <a:lumMod val="75000"/>
              </a:schemeClr>
            </a:buClr>
            <a:buNone/>
          </a:pPr>
          <a:r>
            <a:rPr lang="en-US" sz="1800" b="1" kern="1200"/>
            <a:t>standing infertility due to PCOS)</a:t>
          </a:r>
          <a:endParaRPr lang="en-US" sz="1800" kern="1200"/>
        </a:p>
      </dsp:txBody>
      <dsp:txXfrm>
        <a:off x="566" y="2678574"/>
        <a:ext cx="2467406" cy="2189305"/>
      </dsp:txXfrm>
    </dsp:sp>
    <dsp:sp modelId="{175A3E76-B7BA-E54F-A67A-A658179A204D}">
      <dsp:nvSpPr>
        <dsp:cNvPr id="0" name=""/>
        <dsp:cNvSpPr/>
      </dsp:nvSpPr>
      <dsp:spPr>
        <a:xfrm>
          <a:off x="2986129" y="2678574"/>
          <a:ext cx="2467406" cy="218930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Clr>
              <a:schemeClr val="accent6">
                <a:lumMod val="75000"/>
              </a:schemeClr>
            </a:buClr>
            <a:buFont typeface="Wingdings" pitchFamily="2" charset="2"/>
            <a:buNone/>
          </a:pPr>
          <a:r>
            <a:rPr lang="en-US" sz="1800" b="1" kern="1200">
              <a:solidFill>
                <a:srgbClr val="1930A7"/>
              </a:solidFill>
            </a:rPr>
            <a:t>Medical management </a:t>
          </a:r>
        </a:p>
        <a:p>
          <a:pPr marL="0" lvl="0" indent="0" algn="ctr" defTabSz="800100">
            <a:lnSpc>
              <a:spcPct val="90000"/>
            </a:lnSpc>
            <a:spcBef>
              <a:spcPct val="0"/>
            </a:spcBef>
            <a:spcAft>
              <a:spcPct val="35000"/>
            </a:spcAft>
            <a:buClr>
              <a:schemeClr val="accent6">
                <a:lumMod val="75000"/>
              </a:schemeClr>
            </a:buClr>
            <a:buFont typeface="Wingdings" pitchFamily="2" charset="2"/>
            <a:buNone/>
          </a:pPr>
          <a:r>
            <a:rPr lang="en-US" sz="1800" b="1" kern="1200"/>
            <a:t>of Anovulation</a:t>
          </a:r>
          <a:endParaRPr lang="en-US" sz="1800" kern="1200"/>
        </a:p>
      </dsp:txBody>
      <dsp:txXfrm>
        <a:off x="2986129" y="2678574"/>
        <a:ext cx="2467406" cy="2189305"/>
      </dsp:txXfrm>
    </dsp:sp>
    <dsp:sp modelId="{34D5A65D-B913-7E49-8801-037ABC6061D6}">
      <dsp:nvSpPr>
        <dsp:cNvPr id="0" name=""/>
        <dsp:cNvSpPr/>
      </dsp:nvSpPr>
      <dsp:spPr>
        <a:xfrm>
          <a:off x="5971691" y="2678574"/>
          <a:ext cx="2467406" cy="218930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Clr>
              <a:schemeClr val="accent6">
                <a:lumMod val="75000"/>
              </a:schemeClr>
            </a:buClr>
            <a:buFont typeface="Wingdings" pitchFamily="2" charset="2"/>
            <a:buNone/>
          </a:pPr>
          <a:r>
            <a:rPr lang="en-US" sz="1800" b="1" kern="1200">
              <a:solidFill>
                <a:srgbClr val="1930A7"/>
              </a:solidFill>
            </a:rPr>
            <a:t>Surgical management</a:t>
          </a:r>
          <a:endParaRPr lang="en-US" sz="1800" kern="1200">
            <a:solidFill>
              <a:srgbClr val="1930A7"/>
            </a:solidFill>
          </a:endParaRPr>
        </a:p>
      </dsp:txBody>
      <dsp:txXfrm>
        <a:off x="5971691" y="2678574"/>
        <a:ext cx="2467406" cy="2189305"/>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50411-5BC6-B646-8912-A618EF91CE90}" type="datetimeFigureOut">
              <a:rPr lang="en-US" smtClean="0"/>
              <a:t>7/30/19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1FC11-2925-3F40-94F4-010525AA3BCC}" type="slidenum">
              <a:rPr lang="en-US" smtClean="0"/>
              <a:t>‹#›</a:t>
            </a:fld>
            <a:endParaRPr lang="en-US"/>
          </a:p>
        </p:txBody>
      </p:sp>
    </p:spTree>
    <p:extLst>
      <p:ext uri="{BB962C8B-B14F-4D97-AF65-F5344CB8AC3E}">
        <p14:creationId xmlns:p14="http://schemas.microsoft.com/office/powerpoint/2010/main" val="74264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F3718902-889A-0A4A-A7A5-D5D9BC87C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C9E76B-D9DF-D74F-AB8B-FE53CA9D868D}" type="slidenum">
              <a:rPr lang="en-US" altLang="en-US" sz="1200">
                <a:latin typeface="Calibri" panose="020F0502020204030204" pitchFamily="34" charset="0"/>
              </a:rPr>
              <a:pPr/>
              <a:t>15</a:t>
            </a:fld>
            <a:endParaRPr lang="en-US" altLang="en-US" sz="1200">
              <a:latin typeface="Calibri" panose="020F0502020204030204" pitchFamily="34" charset="0"/>
            </a:endParaRPr>
          </a:p>
        </p:txBody>
      </p:sp>
      <p:sp>
        <p:nvSpPr>
          <p:cNvPr id="35842" name="Rectangle 2">
            <a:extLst>
              <a:ext uri="{FF2B5EF4-FFF2-40B4-BE49-F238E27FC236}">
                <a16:creationId xmlns:a16="http://schemas.microsoft.com/office/drawing/2014/main" id="{FCCC61F7-A124-CB42-8F84-0B7A52300B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915AEF2B-0BF2-904E-8224-D18A88F042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03982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4A830-15C9-CE41-9EAA-80F382779128}" type="slidenum">
              <a:rPr lang="en-US" smtClean="0"/>
              <a:t>16</a:t>
            </a:fld>
            <a:endParaRPr lang="en-US"/>
          </a:p>
        </p:txBody>
      </p:sp>
    </p:spTree>
    <p:extLst>
      <p:ext uri="{BB962C8B-B14F-4D97-AF65-F5344CB8AC3E}">
        <p14:creationId xmlns:p14="http://schemas.microsoft.com/office/powerpoint/2010/main" val="299151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B3B27281-18B1-CF44-A0B0-FA68024C1826}"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268331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3B27281-18B1-CF44-A0B0-FA68024C1826}"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345632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3B27281-18B1-CF44-A0B0-FA68024C1826}"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245516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defRPr>
            </a:lvl1p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E13ECDD-26E0-724E-BF62-D7DA845B2AA3}"/>
              </a:ext>
            </a:extLst>
          </p:cNvPr>
          <p:cNvSpPr>
            <a:spLocks noGrp="1"/>
          </p:cNvSpPr>
          <p:nvPr>
            <p:ph type="dt" sz="half" idx="14"/>
          </p:nvPr>
        </p:nvSpPr>
        <p:spPr/>
        <p:txBody>
          <a:bodyPr/>
          <a:lstStyle>
            <a:lvl1pPr>
              <a:defRPr/>
            </a:lvl1pPr>
          </a:lstStyle>
          <a:p>
            <a:fld id="{69DE63D2-0C3F-2843-B583-2A46199789BC}" type="datetime1">
              <a:rPr lang="en-US" altLang="en-US"/>
              <a:pPr/>
              <a:t>7/30/19</a:t>
            </a:fld>
            <a:endParaRPr lang="en-US" altLang="en-US"/>
          </a:p>
        </p:txBody>
      </p:sp>
      <p:sp>
        <p:nvSpPr>
          <p:cNvPr id="5" name="Footer Placeholder 4">
            <a:extLst>
              <a:ext uri="{FF2B5EF4-FFF2-40B4-BE49-F238E27FC236}">
                <a16:creationId xmlns:a16="http://schemas.microsoft.com/office/drawing/2014/main" id="{4ABE8D6B-ED8A-C342-B8C1-E154CFBD1EFA}"/>
              </a:ext>
            </a:extLst>
          </p:cNvPr>
          <p:cNvSpPr>
            <a:spLocks noGrp="1"/>
          </p:cNvSpPr>
          <p:nvPr>
            <p:ph type="ftr" sz="quarter" idx="15"/>
          </p:nvPr>
        </p:nvSpPr>
        <p:spPr>
          <a:xfrm>
            <a:off x="812800" y="6356350"/>
            <a:ext cx="38608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AA301B-FF2C-194D-815F-75F3F10ECB9B}"/>
              </a:ext>
            </a:extLst>
          </p:cNvPr>
          <p:cNvSpPr>
            <a:spLocks noGrp="1"/>
          </p:cNvSpPr>
          <p:nvPr>
            <p:ph type="sldNum" sz="quarter" idx="16"/>
          </p:nvPr>
        </p:nvSpPr>
        <p:spPr/>
        <p:txBody>
          <a:bodyPr/>
          <a:lstStyle>
            <a:lvl1pPr>
              <a:defRPr/>
            </a:lvl1pPr>
          </a:lstStyle>
          <a:p>
            <a:fld id="{F6384A39-1E9F-BA42-AD49-71BC35956AA5}" type="slidenum">
              <a:rPr lang="en-US" altLang="en-US"/>
              <a:pPr/>
              <a:t>‹#›</a:t>
            </a:fld>
            <a:endParaRPr lang="en-US" altLang="en-US"/>
          </a:p>
        </p:txBody>
      </p:sp>
    </p:spTree>
    <p:extLst>
      <p:ext uri="{BB962C8B-B14F-4D97-AF65-F5344CB8AC3E}">
        <p14:creationId xmlns:p14="http://schemas.microsoft.com/office/powerpoint/2010/main" val="13616115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3B27281-18B1-CF44-A0B0-FA68024C1826}"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60142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B3B27281-18B1-CF44-A0B0-FA68024C1826}" type="datetimeFigureOut">
              <a:rPr lang="en-US" smtClean="0"/>
              <a:t>7/30/19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20209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B3B27281-18B1-CF44-A0B0-FA68024C1826}"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350850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B3B27281-18B1-CF44-A0B0-FA68024C1826}" type="datetimeFigureOut">
              <a:rPr lang="en-US" smtClean="0"/>
              <a:t>7/30/19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344954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B3B27281-18B1-CF44-A0B0-FA68024C1826}" type="datetimeFigureOut">
              <a:rPr lang="en-US" smtClean="0"/>
              <a:t>7/30/19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28561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27281-18B1-CF44-A0B0-FA68024C1826}" type="datetimeFigureOut">
              <a:rPr lang="en-US" smtClean="0"/>
              <a:t>7/30/19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380322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3B27281-18B1-CF44-A0B0-FA68024C1826}"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175742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3B27281-18B1-CF44-A0B0-FA68024C1826}" type="datetimeFigureOut">
              <a:rPr lang="en-US" smtClean="0"/>
              <a:t>7/30/19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6B0D8-ECA7-9D43-B239-B58E67A2CE49}" type="slidenum">
              <a:rPr lang="en-US" smtClean="0"/>
              <a:t>‹#›</a:t>
            </a:fld>
            <a:endParaRPr lang="en-US"/>
          </a:p>
        </p:txBody>
      </p:sp>
    </p:spTree>
    <p:extLst>
      <p:ext uri="{BB962C8B-B14F-4D97-AF65-F5344CB8AC3E}">
        <p14:creationId xmlns:p14="http://schemas.microsoft.com/office/powerpoint/2010/main" val="156228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27281-18B1-CF44-A0B0-FA68024C1826}" type="datetimeFigureOut">
              <a:rPr lang="en-US" smtClean="0"/>
              <a:t>7/30/19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6B0D8-ECA7-9D43-B239-B58E67A2CE49}" type="slidenum">
              <a:rPr lang="en-US" smtClean="0"/>
              <a:t>‹#›</a:t>
            </a:fld>
            <a:endParaRPr lang="en-US"/>
          </a:p>
        </p:txBody>
      </p:sp>
    </p:spTree>
    <p:extLst>
      <p:ext uri="{BB962C8B-B14F-4D97-AF65-F5344CB8AC3E}">
        <p14:creationId xmlns:p14="http://schemas.microsoft.com/office/powerpoint/2010/main" val="3653168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350" y="1558926"/>
            <a:ext cx="11671300" cy="1470025"/>
          </a:xfrm>
        </p:spPr>
        <p:txBody>
          <a:bodyPr>
            <a:noAutofit/>
          </a:bodyPr>
          <a:lstStyle/>
          <a:p>
            <a:r>
              <a:rPr lang="en-US" sz="6000" b="1" dirty="0">
                <a:solidFill>
                  <a:srgbClr val="C00000"/>
                </a:solidFill>
              </a:rPr>
              <a:t>PCOS – An Algorithm for Management of Infertility</a:t>
            </a:r>
            <a:br>
              <a:rPr lang="en-US" sz="6000" b="1" dirty="0">
                <a:solidFill>
                  <a:srgbClr val="C00000"/>
                </a:solidFill>
              </a:rPr>
            </a:br>
            <a:br>
              <a:rPr lang="en-US" sz="6000" b="1" dirty="0">
                <a:solidFill>
                  <a:srgbClr val="C00000"/>
                </a:solidFill>
              </a:rPr>
            </a:br>
            <a:endParaRPr lang="en-US" sz="6000" b="1" dirty="0">
              <a:solidFill>
                <a:srgbClr val="112D9F"/>
              </a:solidFill>
            </a:endParaRPr>
          </a:p>
        </p:txBody>
      </p:sp>
      <p:sp>
        <p:nvSpPr>
          <p:cNvPr id="3" name="Subtitle 2">
            <a:extLst>
              <a:ext uri="{FF2B5EF4-FFF2-40B4-BE49-F238E27FC236}">
                <a16:creationId xmlns:a16="http://schemas.microsoft.com/office/drawing/2014/main" id="{28282370-DC73-F740-9AAB-B9580A2EAE17}"/>
              </a:ext>
            </a:extLst>
          </p:cNvPr>
          <p:cNvSpPr>
            <a:spLocks noGrp="1"/>
          </p:cNvSpPr>
          <p:nvPr>
            <p:ph type="subTitle" idx="1"/>
          </p:nvPr>
        </p:nvSpPr>
        <p:spPr>
          <a:xfrm>
            <a:off x="1524000" y="3602038"/>
            <a:ext cx="9144000" cy="1655762"/>
          </a:xfrm>
        </p:spPr>
        <p:txBody>
          <a:bodyPr/>
          <a:lstStyle/>
          <a:p>
            <a:r>
              <a:rPr lang="en-US" sz="4400" b="1" dirty="0">
                <a:solidFill>
                  <a:srgbClr val="352DB9"/>
                </a:solidFill>
                <a:latin typeface="Calibri" panose="020F0502020204030204" pitchFamily="34" charset="0"/>
                <a:cs typeface="Calibri" panose="020F0502020204030204" pitchFamily="34" charset="0"/>
              </a:rPr>
              <a:t>SIG Endocrinology 2019</a:t>
            </a:r>
          </a:p>
          <a:p>
            <a:r>
              <a:rPr lang="en-US" sz="2800" b="1" dirty="0">
                <a:solidFill>
                  <a:srgbClr val="352DB9"/>
                </a:solidFill>
                <a:latin typeface="Calibri" panose="020F0502020204030204" pitchFamily="34" charset="0"/>
                <a:cs typeface="Calibri" panose="020F0502020204030204" pitchFamily="34" charset="0"/>
              </a:rPr>
              <a:t>Chairperson – Madhuri Patil</a:t>
            </a:r>
            <a:endParaRPr lang="en-US" sz="2800" dirty="0"/>
          </a:p>
        </p:txBody>
      </p:sp>
    </p:spTree>
    <p:extLst>
      <p:ext uri="{BB962C8B-B14F-4D97-AF65-F5344CB8AC3E}">
        <p14:creationId xmlns:p14="http://schemas.microsoft.com/office/powerpoint/2010/main" val="47516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794" y="274638"/>
            <a:ext cx="8389007" cy="1143000"/>
          </a:xfrm>
        </p:spPr>
        <p:txBody>
          <a:bodyPr>
            <a:normAutofit fontScale="90000"/>
          </a:bodyPr>
          <a:lstStyle/>
          <a:p>
            <a:r>
              <a:rPr lang="en-US" b="1" dirty="0">
                <a:solidFill>
                  <a:srgbClr val="990000"/>
                </a:solidFill>
              </a:rPr>
              <a:t>Diagnosis – Clinical Hyperandrogenism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2301455"/>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67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990000"/>
                </a:solidFill>
              </a:rPr>
              <a:t>Diagnosis: Biochemical Hyperandrogenism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4623587"/>
              </p:ext>
            </p:extLst>
          </p:nvPr>
        </p:nvGraphicFramePr>
        <p:xfrm>
          <a:off x="1981200" y="214389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51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3200" b="1" dirty="0">
                <a:solidFill>
                  <a:srgbClr val="990000"/>
                </a:solidFill>
              </a:rPr>
              <a:t>Polycystic Ovarian Morphology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1298738"/>
              </p:ext>
            </p:extLst>
          </p:nvPr>
        </p:nvGraphicFramePr>
        <p:xfrm>
          <a:off x="609600" y="1417638"/>
          <a:ext cx="10972800" cy="499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38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solidFill>
                  <a:schemeClr val="accent2">
                    <a:lumMod val="75000"/>
                  </a:schemeClr>
                </a:solidFill>
              </a:rPr>
              <a:t>Diagnosis</a:t>
            </a:r>
            <a:r>
              <a:rPr lang="en-US" sz="3200" b="1">
                <a:solidFill>
                  <a:schemeClr val="accent2">
                    <a:lumMod val="50000"/>
                  </a:schemeClr>
                </a:solidFill>
              </a:rPr>
              <a:t> </a:t>
            </a:r>
            <a:r>
              <a:rPr lang="en-US" sz="3200" b="1">
                <a:solidFill>
                  <a:srgbClr val="953735"/>
                </a:solidFill>
              </a:rPr>
              <a:t>– Other tools</a:t>
            </a:r>
          </a:p>
        </p:txBody>
      </p:sp>
      <p:sp>
        <p:nvSpPr>
          <p:cNvPr id="3" name="Content Placeholder 2"/>
          <p:cNvSpPr>
            <a:spLocks noGrp="1"/>
          </p:cNvSpPr>
          <p:nvPr>
            <p:ph idx="1"/>
          </p:nvPr>
        </p:nvSpPr>
        <p:spPr>
          <a:xfrm>
            <a:off x="1857631" y="1403124"/>
            <a:ext cx="8229600" cy="4525963"/>
          </a:xfrm>
          <a:solidFill>
            <a:srgbClr val="C3D69B"/>
          </a:solidFill>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nSpc>
                <a:spcPct val="150000"/>
              </a:lnSpc>
            </a:pPr>
            <a:r>
              <a:rPr lang="en-US" sz="2200" b="1"/>
              <a:t>AMH: still not included as a diagnostic tool, however elevated AMH is considered to be indicative of PCOM.</a:t>
            </a:r>
          </a:p>
          <a:p>
            <a:pPr>
              <a:lnSpc>
                <a:spcPct val="150000"/>
              </a:lnSpc>
            </a:pPr>
            <a:endParaRPr lang="en-US" sz="2200" b="1"/>
          </a:p>
          <a:p>
            <a:pPr>
              <a:lnSpc>
                <a:spcPct val="150000"/>
              </a:lnSpc>
            </a:pPr>
            <a:r>
              <a:rPr lang="en-US" sz="2200" b="1"/>
              <a:t>Prolactin and TSH: for other causes of </a:t>
            </a:r>
            <a:r>
              <a:rPr lang="en-US" sz="2200" b="1" err="1"/>
              <a:t>amenorrhoea</a:t>
            </a:r>
            <a:endParaRPr lang="en-US" sz="2200" b="1"/>
          </a:p>
          <a:p>
            <a:pPr marL="0" indent="0">
              <a:lnSpc>
                <a:spcPct val="150000"/>
              </a:lnSpc>
              <a:buNone/>
            </a:pPr>
            <a:r>
              <a:rPr lang="en-US" sz="2000" b="1"/>
              <a:t>	</a:t>
            </a:r>
          </a:p>
          <a:p>
            <a:pPr marL="0" indent="0">
              <a:lnSpc>
                <a:spcPct val="150000"/>
              </a:lnSpc>
              <a:buNone/>
            </a:pPr>
            <a:r>
              <a:rPr lang="en-US" sz="2000" b="1">
                <a:solidFill>
                  <a:srgbClr val="953735"/>
                </a:solidFill>
              </a:rPr>
              <a:t>	</a:t>
            </a:r>
            <a:r>
              <a:rPr lang="en-US" sz="2600" b="1">
                <a:solidFill>
                  <a:srgbClr val="953735"/>
                </a:solidFill>
              </a:rPr>
              <a:t>Tests of non-diagnostic but of Prognostic Value</a:t>
            </a:r>
          </a:p>
          <a:p>
            <a:pPr>
              <a:lnSpc>
                <a:spcPct val="150000"/>
              </a:lnSpc>
            </a:pPr>
            <a:endParaRPr lang="en-US" sz="2600" b="1">
              <a:solidFill>
                <a:schemeClr val="tx1"/>
              </a:solidFill>
            </a:endParaRPr>
          </a:p>
          <a:p>
            <a:pPr>
              <a:lnSpc>
                <a:spcPct val="150000"/>
              </a:lnSpc>
            </a:pPr>
            <a:r>
              <a:rPr lang="en-US" sz="2400" b="1">
                <a:solidFill>
                  <a:schemeClr val="tx1"/>
                </a:solidFill>
              </a:rPr>
              <a:t>Glycosylated </a:t>
            </a:r>
            <a:r>
              <a:rPr lang="en-US" sz="2400" b="1" err="1">
                <a:solidFill>
                  <a:schemeClr val="tx1"/>
                </a:solidFill>
              </a:rPr>
              <a:t>Haemoglobin</a:t>
            </a:r>
            <a:r>
              <a:rPr lang="en-US" sz="2400" b="1">
                <a:solidFill>
                  <a:schemeClr val="tx1"/>
                </a:solidFill>
              </a:rPr>
              <a:t> / 75 </a:t>
            </a:r>
            <a:r>
              <a:rPr lang="en-US" sz="2400" b="1" err="1">
                <a:solidFill>
                  <a:schemeClr val="tx1"/>
                </a:solidFill>
              </a:rPr>
              <a:t>gm</a:t>
            </a:r>
            <a:r>
              <a:rPr lang="en-US" sz="2400" b="1">
                <a:solidFill>
                  <a:schemeClr val="tx1"/>
                </a:solidFill>
              </a:rPr>
              <a:t> Oral Glucose tolerance test / Fasting blood glucose</a:t>
            </a:r>
          </a:p>
          <a:p>
            <a:pPr>
              <a:lnSpc>
                <a:spcPct val="150000"/>
              </a:lnSpc>
            </a:pPr>
            <a:r>
              <a:rPr lang="en-US" sz="2400" b="1">
                <a:solidFill>
                  <a:schemeClr val="tx1"/>
                </a:solidFill>
              </a:rPr>
              <a:t>Lipid profile</a:t>
            </a:r>
          </a:p>
        </p:txBody>
      </p:sp>
      <p:sp>
        <p:nvSpPr>
          <p:cNvPr id="7" name="Round Diagonal Corner Rectangle 6"/>
          <p:cNvSpPr/>
          <p:nvPr/>
        </p:nvSpPr>
        <p:spPr>
          <a:xfrm>
            <a:off x="2104769" y="3543797"/>
            <a:ext cx="6487297" cy="422720"/>
          </a:xfrm>
          <a:prstGeom prst="round2DiagRect">
            <a:avLst/>
          </a:prstGeom>
          <a:noFill/>
          <a:ln w="57150" cmpd="sng">
            <a:solidFill>
              <a:srgbClr val="800000">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44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71F877-C7B6-A74C-BB76-3DEFB0E41148}"/>
              </a:ext>
            </a:extLst>
          </p:cNvPr>
          <p:cNvGraphicFramePr/>
          <p:nvPr>
            <p:extLst>
              <p:ext uri="{D42A27DB-BD31-4B8C-83A1-F6EECF244321}">
                <p14:modId xmlns:p14="http://schemas.microsoft.com/office/powerpoint/2010/main" val="1726014078"/>
              </p:ext>
            </p:extLst>
          </p:nvPr>
        </p:nvGraphicFramePr>
        <p:xfrm>
          <a:off x="1860551" y="292101"/>
          <a:ext cx="8208963" cy="627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52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C08C649-1A3B-A643-8DF2-2E11DFF49728}"/>
              </a:ext>
            </a:extLst>
          </p:cNvPr>
          <p:cNvSpPr>
            <a:spLocks noGrp="1" noChangeArrowheads="1"/>
          </p:cNvSpPr>
          <p:nvPr>
            <p:ph type="title"/>
          </p:nvPr>
        </p:nvSpPr>
        <p:spPr>
          <a:xfrm>
            <a:off x="0" y="298391"/>
            <a:ext cx="12192000" cy="1025526"/>
          </a:xfrm>
        </p:spPr>
        <p:txBody>
          <a:bodyPr>
            <a:normAutofit fontScale="90000"/>
            <a:scene3d>
              <a:camera prst="orthographicFront"/>
              <a:lightRig rig="flat" dir="tl">
                <a:rot lat="0" lon="0" rev="6600000"/>
              </a:lightRig>
            </a:scene3d>
            <a:sp3d extrusionH="25400" contourW="8890">
              <a:contourClr>
                <a:schemeClr val="accent2">
                  <a:shade val="75000"/>
                </a:schemeClr>
              </a:contourClr>
            </a:sp3d>
          </a:bodyPr>
          <a:lstStyle/>
          <a:p>
            <a:pPr marL="609600" indent="-609600">
              <a:lnSpc>
                <a:spcPct val="150000"/>
              </a:lnSpc>
            </a:pPr>
            <a:r>
              <a:rPr lang="en-US" altLang="en-US" sz="3600" dirty="0">
                <a:solidFill>
                  <a:srgbClr val="8F1B1C"/>
                </a:solidFill>
                <a:effectLst/>
                <a:latin typeface="+mn-lt"/>
                <a:ea typeface="ＭＳ Ｐゴシック" panose="020B0600070205080204" pitchFamily="34" charset="-128"/>
              </a:rPr>
              <a:t>To diagnose PCOS one must exclude other disorders</a:t>
            </a:r>
            <a:br>
              <a:rPr lang="en-US" altLang="en-US" dirty="0">
                <a:solidFill>
                  <a:srgbClr val="FFFF00"/>
                </a:solidFill>
                <a:latin typeface="+mn-lt"/>
                <a:ea typeface="ＭＳ Ｐゴシック" panose="020B0600070205080204" pitchFamily="34" charset="-128"/>
              </a:rPr>
            </a:br>
            <a:endParaRPr lang="en-US" dirty="0">
              <a:solidFill>
                <a:srgbClr val="FFCC00"/>
              </a:solidFill>
              <a:latin typeface="+mn-lt"/>
              <a:ea typeface="Calibri" pitchFamily="34" charset="0"/>
            </a:endParaRPr>
          </a:p>
        </p:txBody>
      </p:sp>
      <p:graphicFrame>
        <p:nvGraphicFramePr>
          <p:cNvPr id="2" name="Table 1">
            <a:extLst>
              <a:ext uri="{FF2B5EF4-FFF2-40B4-BE49-F238E27FC236}">
                <a16:creationId xmlns:a16="http://schemas.microsoft.com/office/drawing/2014/main" id="{4E6AEBC4-E391-CA42-AC16-839D8EA13000}"/>
              </a:ext>
            </a:extLst>
          </p:cNvPr>
          <p:cNvGraphicFramePr>
            <a:graphicFrameLocks noGrp="1"/>
          </p:cNvGraphicFramePr>
          <p:nvPr>
            <p:extLst>
              <p:ext uri="{D42A27DB-BD31-4B8C-83A1-F6EECF244321}">
                <p14:modId xmlns:p14="http://schemas.microsoft.com/office/powerpoint/2010/main" val="2219367010"/>
              </p:ext>
            </p:extLst>
          </p:nvPr>
        </p:nvGraphicFramePr>
        <p:xfrm>
          <a:off x="393701" y="988954"/>
          <a:ext cx="8724900" cy="5250375"/>
        </p:xfrm>
        <a:graphic>
          <a:graphicData uri="http://schemas.openxmlformats.org/drawingml/2006/table">
            <a:tbl>
              <a:tblPr firstRow="1" bandRow="1">
                <a:tableStyleId>{00A15C55-8517-42AA-B614-E9B94910E393}</a:tableStyleId>
              </a:tblPr>
              <a:tblGrid>
                <a:gridCol w="2860035">
                  <a:extLst>
                    <a:ext uri="{9D8B030D-6E8A-4147-A177-3AD203B41FA5}">
                      <a16:colId xmlns:a16="http://schemas.microsoft.com/office/drawing/2014/main" val="4039480795"/>
                    </a:ext>
                  </a:extLst>
                </a:gridCol>
                <a:gridCol w="5864865">
                  <a:extLst>
                    <a:ext uri="{9D8B030D-6E8A-4147-A177-3AD203B41FA5}">
                      <a16:colId xmlns:a16="http://schemas.microsoft.com/office/drawing/2014/main" val="2222672440"/>
                    </a:ext>
                  </a:extLst>
                </a:gridCol>
              </a:tblGrid>
              <a:tr h="370840">
                <a:tc>
                  <a:txBody>
                    <a:bodyPr/>
                    <a:lstStyle/>
                    <a:p>
                      <a:pPr>
                        <a:lnSpc>
                          <a:spcPct val="150000"/>
                        </a:lnSpc>
                      </a:pPr>
                      <a:r>
                        <a:rPr lang="en-US" sz="2400" b="1" dirty="0">
                          <a:solidFill>
                            <a:schemeClr val="bg1"/>
                          </a:solidFill>
                          <a:latin typeface="+mn-lt"/>
                        </a:rPr>
                        <a:t>Condition</a:t>
                      </a:r>
                    </a:p>
                  </a:txBody>
                  <a:tcPr/>
                </a:tc>
                <a:tc>
                  <a:txBody>
                    <a:bodyPr/>
                    <a:lstStyle/>
                    <a:p>
                      <a:pPr>
                        <a:lnSpc>
                          <a:spcPct val="150000"/>
                        </a:lnSpc>
                      </a:pPr>
                      <a:r>
                        <a:rPr lang="en-US" sz="2400" b="1" dirty="0">
                          <a:solidFill>
                            <a:schemeClr val="bg1"/>
                          </a:solidFill>
                          <a:latin typeface="+mn-lt"/>
                        </a:rPr>
                        <a:t>Exclude by</a:t>
                      </a:r>
                    </a:p>
                  </a:txBody>
                  <a:tcPr/>
                </a:tc>
                <a:extLst>
                  <a:ext uri="{0D108BD9-81ED-4DB2-BD59-A6C34878D82A}">
                    <a16:rowId xmlns:a16="http://schemas.microsoft.com/office/drawing/2014/main" val="2679340097"/>
                  </a:ext>
                </a:extLst>
              </a:tr>
              <a:tr h="370840">
                <a:tc>
                  <a:txBody>
                    <a:bodyPr/>
                    <a:lstStyle/>
                    <a:p>
                      <a:pPr>
                        <a:lnSpc>
                          <a:spcPct val="150000"/>
                        </a:lnSpc>
                      </a:pPr>
                      <a:r>
                        <a:rPr lang="en-US" sz="2400" b="1" dirty="0">
                          <a:latin typeface="+mn-lt"/>
                        </a:rPr>
                        <a:t>Pregnancy</a:t>
                      </a:r>
                    </a:p>
                  </a:txBody>
                  <a:tcPr/>
                </a:tc>
                <a:tc>
                  <a:txBody>
                    <a:bodyPr/>
                    <a:lstStyle/>
                    <a:p>
                      <a:pPr>
                        <a:lnSpc>
                          <a:spcPct val="150000"/>
                        </a:lnSpc>
                      </a:pPr>
                      <a:r>
                        <a:rPr lang="en-US" sz="2400" b="1" dirty="0">
                          <a:latin typeface="+mn-lt"/>
                        </a:rPr>
                        <a:t>Beta </a:t>
                      </a:r>
                      <a:r>
                        <a:rPr lang="en-US" sz="2400" b="1" dirty="0" err="1">
                          <a:latin typeface="+mn-lt"/>
                        </a:rPr>
                        <a:t>hCG</a:t>
                      </a:r>
                      <a:endParaRPr lang="en-US" sz="2400" b="1" dirty="0">
                        <a:latin typeface="+mn-lt"/>
                      </a:endParaRPr>
                    </a:p>
                  </a:txBody>
                  <a:tcPr/>
                </a:tc>
                <a:extLst>
                  <a:ext uri="{0D108BD9-81ED-4DB2-BD59-A6C34878D82A}">
                    <a16:rowId xmlns:a16="http://schemas.microsoft.com/office/drawing/2014/main" val="1375512153"/>
                  </a:ext>
                </a:extLst>
              </a:tr>
              <a:tr h="370840">
                <a:tc>
                  <a:txBody>
                    <a:bodyPr/>
                    <a:lstStyle/>
                    <a:p>
                      <a:pPr>
                        <a:lnSpc>
                          <a:spcPct val="150000"/>
                        </a:lnSpc>
                      </a:pPr>
                      <a:r>
                        <a:rPr lang="en-US" sz="2400" b="1">
                          <a:latin typeface="+mn-lt"/>
                        </a:rPr>
                        <a:t>Ovarian Failure</a:t>
                      </a:r>
                    </a:p>
                  </a:txBody>
                  <a:tcPr/>
                </a:tc>
                <a:tc>
                  <a:txBody>
                    <a:bodyPr/>
                    <a:lstStyle/>
                    <a:p>
                      <a:pPr>
                        <a:lnSpc>
                          <a:spcPct val="150000"/>
                        </a:lnSpc>
                      </a:pPr>
                      <a:r>
                        <a:rPr lang="en-US" sz="2400" b="1" dirty="0">
                          <a:latin typeface="+mn-lt"/>
                        </a:rPr>
                        <a:t>FSH</a:t>
                      </a:r>
                    </a:p>
                  </a:txBody>
                  <a:tcPr/>
                </a:tc>
                <a:extLst>
                  <a:ext uri="{0D108BD9-81ED-4DB2-BD59-A6C34878D82A}">
                    <a16:rowId xmlns:a16="http://schemas.microsoft.com/office/drawing/2014/main" val="4083083205"/>
                  </a:ext>
                </a:extLst>
              </a:tr>
              <a:tr h="370840">
                <a:tc>
                  <a:txBody>
                    <a:bodyPr/>
                    <a:lstStyle/>
                    <a:p>
                      <a:pPr>
                        <a:lnSpc>
                          <a:spcPct val="150000"/>
                        </a:lnSpc>
                      </a:pPr>
                      <a:r>
                        <a:rPr lang="en-US" sz="2400" b="1">
                          <a:latin typeface="+mn-lt"/>
                        </a:rPr>
                        <a:t>Hypothyroidism</a:t>
                      </a:r>
                    </a:p>
                  </a:txBody>
                  <a:tcPr/>
                </a:tc>
                <a:tc>
                  <a:txBody>
                    <a:bodyPr/>
                    <a:lstStyle/>
                    <a:p>
                      <a:pPr>
                        <a:lnSpc>
                          <a:spcPct val="150000"/>
                        </a:lnSpc>
                      </a:pPr>
                      <a:r>
                        <a:rPr lang="en-US" sz="2400" b="1">
                          <a:latin typeface="+mn-lt"/>
                        </a:rPr>
                        <a:t>TSH</a:t>
                      </a:r>
                    </a:p>
                  </a:txBody>
                  <a:tcPr/>
                </a:tc>
                <a:extLst>
                  <a:ext uri="{0D108BD9-81ED-4DB2-BD59-A6C34878D82A}">
                    <a16:rowId xmlns:a16="http://schemas.microsoft.com/office/drawing/2014/main" val="3134565423"/>
                  </a:ext>
                </a:extLst>
              </a:tr>
              <a:tr h="370840">
                <a:tc>
                  <a:txBody>
                    <a:bodyPr/>
                    <a:lstStyle/>
                    <a:p>
                      <a:pPr>
                        <a:lnSpc>
                          <a:spcPct val="150000"/>
                        </a:lnSpc>
                      </a:pPr>
                      <a:r>
                        <a:rPr lang="en-US" sz="2400" b="1">
                          <a:latin typeface="+mn-lt"/>
                        </a:rPr>
                        <a:t>Hyperprolactinemia</a:t>
                      </a:r>
                    </a:p>
                  </a:txBody>
                  <a:tcPr/>
                </a:tc>
                <a:tc>
                  <a:txBody>
                    <a:bodyPr/>
                    <a:lstStyle/>
                    <a:p>
                      <a:pPr>
                        <a:lnSpc>
                          <a:spcPct val="150000"/>
                        </a:lnSpc>
                      </a:pPr>
                      <a:r>
                        <a:rPr lang="en-US" sz="2400" b="1">
                          <a:latin typeface="+mn-lt"/>
                        </a:rPr>
                        <a:t>Prolactin</a:t>
                      </a:r>
                    </a:p>
                  </a:txBody>
                  <a:tcPr/>
                </a:tc>
                <a:extLst>
                  <a:ext uri="{0D108BD9-81ED-4DB2-BD59-A6C34878D82A}">
                    <a16:rowId xmlns:a16="http://schemas.microsoft.com/office/drawing/2014/main" val="2884147287"/>
                  </a:ext>
                </a:extLst>
              </a:tr>
              <a:tr h="370840">
                <a:tc>
                  <a:txBody>
                    <a:bodyPr/>
                    <a:lstStyle/>
                    <a:p>
                      <a:pPr>
                        <a:lnSpc>
                          <a:spcPct val="150000"/>
                        </a:lnSpc>
                      </a:pPr>
                      <a:r>
                        <a:rPr lang="en-US" sz="2400" b="1">
                          <a:latin typeface="+mn-lt"/>
                        </a:rPr>
                        <a:t>CAH</a:t>
                      </a:r>
                    </a:p>
                  </a:txBody>
                  <a:tcPr/>
                </a:tc>
                <a:tc>
                  <a:txBody>
                    <a:bodyPr/>
                    <a:lstStyle/>
                    <a:p>
                      <a:pPr>
                        <a:lnSpc>
                          <a:spcPct val="150000"/>
                        </a:lnSpc>
                      </a:pPr>
                      <a:r>
                        <a:rPr lang="en-US" sz="2400" b="1" dirty="0">
                          <a:latin typeface="+mn-lt"/>
                        </a:rPr>
                        <a:t>17 OH progesterone</a:t>
                      </a:r>
                    </a:p>
                  </a:txBody>
                  <a:tcPr/>
                </a:tc>
                <a:extLst>
                  <a:ext uri="{0D108BD9-81ED-4DB2-BD59-A6C34878D82A}">
                    <a16:rowId xmlns:a16="http://schemas.microsoft.com/office/drawing/2014/main" val="2218468243"/>
                  </a:ext>
                </a:extLst>
              </a:tr>
              <a:tr h="370840">
                <a:tc>
                  <a:txBody>
                    <a:bodyPr/>
                    <a:lstStyle/>
                    <a:p>
                      <a:pPr>
                        <a:lnSpc>
                          <a:spcPct val="150000"/>
                        </a:lnSpc>
                      </a:pPr>
                      <a:r>
                        <a:rPr lang="en-US" sz="2400" b="1">
                          <a:latin typeface="+mn-lt"/>
                        </a:rPr>
                        <a:t>Ovarian tumor</a:t>
                      </a:r>
                    </a:p>
                  </a:txBody>
                  <a:tcPr/>
                </a:tc>
                <a:tc>
                  <a:txBody>
                    <a:bodyPr/>
                    <a:lstStyle/>
                    <a:p>
                      <a:pPr>
                        <a:lnSpc>
                          <a:spcPct val="150000"/>
                        </a:lnSpc>
                      </a:pPr>
                      <a:r>
                        <a:rPr lang="en-US" sz="2400" b="1" dirty="0">
                          <a:latin typeface="+mn-lt"/>
                        </a:rPr>
                        <a:t>Total testosterone (especially if&gt; 200 ng/dl</a:t>
                      </a:r>
                    </a:p>
                  </a:txBody>
                  <a:tcPr/>
                </a:tc>
                <a:extLst>
                  <a:ext uri="{0D108BD9-81ED-4DB2-BD59-A6C34878D82A}">
                    <a16:rowId xmlns:a16="http://schemas.microsoft.com/office/drawing/2014/main" val="24875200"/>
                  </a:ext>
                </a:extLst>
              </a:tr>
              <a:tr h="370840">
                <a:tc>
                  <a:txBody>
                    <a:bodyPr/>
                    <a:lstStyle/>
                    <a:p>
                      <a:pPr>
                        <a:lnSpc>
                          <a:spcPct val="150000"/>
                        </a:lnSpc>
                      </a:pPr>
                      <a:r>
                        <a:rPr lang="en-US" sz="2400" b="1">
                          <a:latin typeface="+mn-lt"/>
                        </a:rPr>
                        <a:t>Adrenal tumor</a:t>
                      </a:r>
                    </a:p>
                  </a:txBody>
                  <a:tcPr/>
                </a:tc>
                <a:tc>
                  <a:txBody>
                    <a:bodyPr/>
                    <a:lstStyle/>
                    <a:p>
                      <a:pPr>
                        <a:lnSpc>
                          <a:spcPct val="150000"/>
                        </a:lnSpc>
                      </a:pPr>
                      <a:r>
                        <a:rPr lang="en-US" sz="2400" b="1" dirty="0">
                          <a:latin typeface="+mn-lt"/>
                        </a:rPr>
                        <a:t>DHEAS (especially if  &gt; 800 mcg/dl</a:t>
                      </a:r>
                    </a:p>
                  </a:txBody>
                  <a:tcPr/>
                </a:tc>
                <a:extLst>
                  <a:ext uri="{0D108BD9-81ED-4DB2-BD59-A6C34878D82A}">
                    <a16:rowId xmlns:a16="http://schemas.microsoft.com/office/drawing/2014/main" val="3203872681"/>
                  </a:ext>
                </a:extLst>
              </a:tr>
              <a:tr h="370840">
                <a:tc>
                  <a:txBody>
                    <a:bodyPr/>
                    <a:lstStyle/>
                    <a:p>
                      <a:pPr>
                        <a:lnSpc>
                          <a:spcPct val="150000"/>
                        </a:lnSpc>
                      </a:pPr>
                      <a:r>
                        <a:rPr lang="en-US" sz="2400" b="1">
                          <a:latin typeface="+mn-lt"/>
                        </a:rPr>
                        <a:t>Cushing’s Syndrome</a:t>
                      </a:r>
                    </a:p>
                  </a:txBody>
                  <a:tcPr/>
                </a:tc>
                <a:tc>
                  <a:txBody>
                    <a:bodyPr/>
                    <a:lstStyle/>
                    <a:p>
                      <a:pPr>
                        <a:lnSpc>
                          <a:spcPct val="150000"/>
                        </a:lnSpc>
                      </a:pPr>
                      <a:r>
                        <a:rPr lang="en-US" sz="2400" b="1" dirty="0">
                          <a:latin typeface="+mn-lt"/>
                        </a:rPr>
                        <a:t>Serum Cortisol</a:t>
                      </a:r>
                    </a:p>
                  </a:txBody>
                  <a:tcPr/>
                </a:tc>
                <a:extLst>
                  <a:ext uri="{0D108BD9-81ED-4DB2-BD59-A6C34878D82A}">
                    <a16:rowId xmlns:a16="http://schemas.microsoft.com/office/drawing/2014/main" val="1799388487"/>
                  </a:ext>
                </a:extLst>
              </a:tr>
            </a:tbl>
          </a:graphicData>
        </a:graphic>
      </p:graphicFrame>
      <p:sp>
        <p:nvSpPr>
          <p:cNvPr id="3" name="Rounded Rectangle 2">
            <a:extLst>
              <a:ext uri="{FF2B5EF4-FFF2-40B4-BE49-F238E27FC236}">
                <a16:creationId xmlns:a16="http://schemas.microsoft.com/office/drawing/2014/main" id="{7C23631B-73A9-6C46-9F8B-E1FC8257FEC5}"/>
              </a:ext>
            </a:extLst>
          </p:cNvPr>
          <p:cNvSpPr/>
          <p:nvPr/>
        </p:nvSpPr>
        <p:spPr>
          <a:xfrm>
            <a:off x="6400799" y="6226936"/>
            <a:ext cx="5664915" cy="631064"/>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rgbClr val="C00000"/>
                </a:solidFill>
              </a:rPr>
              <a:t>PCOS     ----    Diagnosis of Exclusion</a:t>
            </a:r>
          </a:p>
        </p:txBody>
      </p:sp>
    </p:spTree>
    <p:extLst>
      <p:ext uri="{BB962C8B-B14F-4D97-AF65-F5344CB8AC3E}">
        <p14:creationId xmlns:p14="http://schemas.microsoft.com/office/powerpoint/2010/main" val="156568601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02CCA-43E1-C340-9CC1-A77E7564F7E4}"/>
              </a:ext>
            </a:extLst>
          </p:cNvPr>
          <p:cNvSpPr>
            <a:spLocks noGrp="1"/>
          </p:cNvSpPr>
          <p:nvPr>
            <p:ph type="title"/>
          </p:nvPr>
        </p:nvSpPr>
        <p:spPr>
          <a:xfrm>
            <a:off x="838200" y="-240182"/>
            <a:ext cx="10515600" cy="1325563"/>
          </a:xfrm>
        </p:spPr>
        <p:txBody>
          <a:bodyPr>
            <a:normAutofit/>
          </a:bodyPr>
          <a:lstStyle/>
          <a:p>
            <a:pPr algn="ctr"/>
            <a:r>
              <a:rPr lang="en-US" sz="3200" b="1" dirty="0">
                <a:solidFill>
                  <a:srgbClr val="8F1B1C"/>
                </a:solidFill>
                <a:latin typeface="+mn-lt"/>
              </a:rPr>
              <a:t>How does one assess PCOS?</a:t>
            </a:r>
          </a:p>
        </p:txBody>
      </p:sp>
      <p:graphicFrame>
        <p:nvGraphicFramePr>
          <p:cNvPr id="4" name="Diagram 3">
            <a:extLst>
              <a:ext uri="{FF2B5EF4-FFF2-40B4-BE49-F238E27FC236}">
                <a16:creationId xmlns:a16="http://schemas.microsoft.com/office/drawing/2014/main" id="{8E5672A5-C4C8-3C40-8AF0-A77C7D7CA419}"/>
              </a:ext>
            </a:extLst>
          </p:cNvPr>
          <p:cNvGraphicFramePr/>
          <p:nvPr/>
        </p:nvGraphicFramePr>
        <p:xfrm>
          <a:off x="215900" y="1085381"/>
          <a:ext cx="11506199" cy="519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E1A7358-404E-4047-847A-404B379A0AEC}"/>
              </a:ext>
            </a:extLst>
          </p:cNvPr>
          <p:cNvSpPr/>
          <p:nvPr/>
        </p:nvSpPr>
        <p:spPr>
          <a:xfrm>
            <a:off x="7581442" y="6478291"/>
            <a:ext cx="4276363" cy="400110"/>
          </a:xfrm>
          <a:prstGeom prst="rect">
            <a:avLst/>
          </a:prstGeom>
        </p:spPr>
        <p:txBody>
          <a:bodyPr wrap="none">
            <a:spAutoFit/>
          </a:bodyPr>
          <a:lstStyle/>
          <a:p>
            <a:r>
              <a:rPr lang="en-IN" sz="2000" b="1" i="1" dirty="0" err="1">
                <a:solidFill>
                  <a:srgbClr val="006500"/>
                </a:solidFill>
                <a:effectLst/>
              </a:rPr>
              <a:t>Teede</a:t>
            </a:r>
            <a:r>
              <a:rPr lang="en-IN" sz="2000" b="1" i="1" dirty="0">
                <a:solidFill>
                  <a:srgbClr val="006500"/>
                </a:solidFill>
                <a:effectLst/>
              </a:rPr>
              <a:t> et al Human Reproduction 2018 </a:t>
            </a:r>
          </a:p>
        </p:txBody>
      </p:sp>
    </p:spTree>
    <p:extLst>
      <p:ext uri="{BB962C8B-B14F-4D97-AF65-F5344CB8AC3E}">
        <p14:creationId xmlns:p14="http://schemas.microsoft.com/office/powerpoint/2010/main" val="112604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1265" y="3552569"/>
            <a:ext cx="8229600" cy="4525963"/>
          </a:xfrm>
        </p:spPr>
        <p:txBody>
          <a:bodyPr>
            <a:normAutofit/>
          </a:bodyPr>
          <a:lstStyle/>
          <a:p>
            <a:pPr>
              <a:buClr>
                <a:schemeClr val="accent6">
                  <a:lumMod val="75000"/>
                </a:schemeClr>
              </a:buClr>
              <a:buFont typeface="Wingdings" pitchFamily="2" charset="2"/>
              <a:buChar char="v"/>
            </a:pPr>
            <a:endParaRPr lang="en-US" sz="2400" b="1"/>
          </a:p>
          <a:p>
            <a:pPr>
              <a:buClr>
                <a:schemeClr val="accent6">
                  <a:lumMod val="75000"/>
                </a:schemeClr>
              </a:buClr>
              <a:buFont typeface="Wingdings" pitchFamily="2" charset="2"/>
              <a:buChar char="v"/>
            </a:pPr>
            <a:endParaRPr lang="en-US" sz="2400" b="1"/>
          </a:p>
          <a:p>
            <a:pPr>
              <a:buClr>
                <a:schemeClr val="accent6">
                  <a:lumMod val="75000"/>
                </a:schemeClr>
              </a:buClr>
              <a:buFont typeface="Wingdings" pitchFamily="2" charset="2"/>
              <a:buChar char="v"/>
            </a:pPr>
            <a:endParaRPr lang="en-US" sz="2400" b="1"/>
          </a:p>
        </p:txBody>
      </p:sp>
      <p:graphicFrame>
        <p:nvGraphicFramePr>
          <p:cNvPr id="6" name="Diagram 5">
            <a:extLst>
              <a:ext uri="{FF2B5EF4-FFF2-40B4-BE49-F238E27FC236}">
                <a16:creationId xmlns:a16="http://schemas.microsoft.com/office/drawing/2014/main" id="{A1BFCDC9-8138-6E40-BDAA-4865D5453631}"/>
              </a:ext>
            </a:extLst>
          </p:cNvPr>
          <p:cNvGraphicFramePr/>
          <p:nvPr>
            <p:extLst>
              <p:ext uri="{D42A27DB-BD31-4B8C-83A1-F6EECF244321}">
                <p14:modId xmlns:p14="http://schemas.microsoft.com/office/powerpoint/2010/main" val="4068643820"/>
              </p:ext>
            </p:extLst>
          </p:nvPr>
        </p:nvGraphicFramePr>
        <p:xfrm>
          <a:off x="1968844" y="469900"/>
          <a:ext cx="8439665" cy="616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83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a:noFill/>
        </p:spPr>
        <p:txBody>
          <a:bodyPr/>
          <a:lstStyle/>
          <a:p>
            <a:r>
              <a:rPr lang="en-US" b="1" dirty="0">
                <a:solidFill>
                  <a:srgbClr val="953735"/>
                </a:solidFill>
              </a:rPr>
              <a:t>Lifestyle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6880181"/>
              </p:ext>
            </p:extLst>
          </p:nvPr>
        </p:nvGraphicFramePr>
        <p:xfrm>
          <a:off x="1744717"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298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a:noFill/>
        </p:spPr>
        <p:txBody>
          <a:bodyPr/>
          <a:lstStyle/>
          <a:p>
            <a:r>
              <a:rPr lang="en-US" b="1" dirty="0">
                <a:solidFill>
                  <a:schemeClr val="accent2">
                    <a:lumMod val="75000"/>
                  </a:schemeClr>
                </a:solidFill>
              </a:rPr>
              <a:t>Ovulation Induction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449378"/>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8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23BBA3F-4F2C-8E4F-B6E2-3D64EEC8A889}"/>
              </a:ext>
            </a:extLst>
          </p:cNvPr>
          <p:cNvGraphicFramePr/>
          <p:nvPr>
            <p:extLst>
              <p:ext uri="{D42A27DB-BD31-4B8C-83A1-F6EECF244321}">
                <p14:modId xmlns:p14="http://schemas.microsoft.com/office/powerpoint/2010/main" val="2679296350"/>
              </p:ext>
            </p:extLst>
          </p:nvPr>
        </p:nvGraphicFramePr>
        <p:xfrm>
          <a:off x="825501" y="-467784"/>
          <a:ext cx="10248900" cy="684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450" name="TextBox 2">
            <a:extLst>
              <a:ext uri="{FF2B5EF4-FFF2-40B4-BE49-F238E27FC236}">
                <a16:creationId xmlns:a16="http://schemas.microsoft.com/office/drawing/2014/main" id="{75B02204-86BC-0E4A-85DD-816E01F53F5B}"/>
              </a:ext>
            </a:extLst>
          </p:cNvPr>
          <p:cNvSpPr txBox="1">
            <a:spLocks noChangeArrowheads="1"/>
          </p:cNvSpPr>
          <p:nvPr/>
        </p:nvSpPr>
        <p:spPr bwMode="auto">
          <a:xfrm>
            <a:off x="825501" y="5772150"/>
            <a:ext cx="10248899" cy="738664"/>
          </a:xfrm>
          <a:prstGeom prst="rect">
            <a:avLst/>
          </a:prstGeom>
          <a:noFill/>
          <a:ln w="9525">
            <a:solidFill>
              <a:srgbClr val="E46E22"/>
            </a:solidFill>
            <a:miter lim="800000"/>
            <a:headEnd/>
            <a:tailEnd/>
          </a:ln>
          <a:effectLst>
            <a:outerShdw blurRad="40000" dist="20000" dir="5400000" rotWithShape="0">
              <a:srgbClr val="808080">
                <a:alpha val="37999"/>
              </a:srgbClr>
            </a:outerShdw>
          </a:effectLst>
        </p:spPr>
        <p:txBody>
          <a:bodyPr wrap="square">
            <a:spAutoFit/>
          </a:bodyPr>
          <a:lstStyle>
            <a:lvl1pPr>
              <a:defRPr sz="3200">
                <a:solidFill>
                  <a:schemeClr val="tx1"/>
                </a:solidFill>
                <a:latin typeface="Comic Sans MS" charset="0"/>
                <a:ea typeface="MS PGothic" charset="0"/>
                <a:cs typeface="MS PGothic" charset="0"/>
              </a:defRPr>
            </a:lvl1pPr>
            <a:lvl2pPr>
              <a:defRPr sz="2800">
                <a:solidFill>
                  <a:schemeClr val="tx1"/>
                </a:solidFill>
                <a:latin typeface="Comic Sans MS" charset="0"/>
                <a:ea typeface="MS PGothic" charset="0"/>
                <a:cs typeface="MS PGothic" charset="0"/>
              </a:defRPr>
            </a:lvl2pPr>
            <a:lvl3pPr>
              <a:defRPr sz="2400">
                <a:solidFill>
                  <a:schemeClr val="tx1"/>
                </a:solidFill>
                <a:latin typeface="Comic Sans MS" charset="0"/>
                <a:ea typeface="MS PGothic" charset="0"/>
                <a:cs typeface="MS PGothic" charset="0"/>
              </a:defRPr>
            </a:lvl3pPr>
            <a:lvl4pPr>
              <a:defRPr sz="2000">
                <a:solidFill>
                  <a:schemeClr val="tx1"/>
                </a:solidFill>
                <a:latin typeface="Comic Sans MS" charset="0"/>
                <a:ea typeface="MS PGothic" charset="0"/>
                <a:cs typeface="MS PGothic" charset="0"/>
              </a:defRPr>
            </a:lvl4pPr>
            <a:lvl5pPr>
              <a:defRPr sz="2000">
                <a:solidFill>
                  <a:schemeClr val="tx1"/>
                </a:solidFill>
                <a:latin typeface="Comic Sans MS" charset="0"/>
                <a:ea typeface="MS PGothic" charset="0"/>
                <a:cs typeface="MS PGothic" charset="0"/>
              </a:defRPr>
            </a:lvl5pPr>
            <a:lvl6pPr eaLnBrk="0" hangingPunct="0">
              <a:buFont typeface="Wingdings" charset="0"/>
              <a:defRPr sz="2000">
                <a:solidFill>
                  <a:schemeClr val="tx1"/>
                </a:solidFill>
                <a:latin typeface="Comic Sans MS" charset="0"/>
                <a:ea typeface="MS PGothic" charset="0"/>
                <a:cs typeface="MS PGothic" charset="0"/>
              </a:defRPr>
            </a:lvl6pPr>
            <a:lvl7pPr eaLnBrk="0" hangingPunct="0">
              <a:buFont typeface="Wingdings" charset="0"/>
              <a:defRPr sz="2000">
                <a:solidFill>
                  <a:schemeClr val="tx1"/>
                </a:solidFill>
                <a:latin typeface="Comic Sans MS" charset="0"/>
                <a:ea typeface="MS PGothic" charset="0"/>
                <a:cs typeface="MS PGothic" charset="0"/>
              </a:defRPr>
            </a:lvl7pPr>
            <a:lvl8pPr eaLnBrk="0" hangingPunct="0">
              <a:buFont typeface="Wingdings" charset="0"/>
              <a:defRPr sz="2000">
                <a:solidFill>
                  <a:schemeClr val="tx1"/>
                </a:solidFill>
                <a:latin typeface="Comic Sans MS" charset="0"/>
                <a:ea typeface="MS PGothic" charset="0"/>
                <a:cs typeface="MS PGothic" charset="0"/>
              </a:defRPr>
            </a:lvl8pPr>
            <a:lvl9pPr eaLnBrk="0" hangingPunct="0">
              <a:buFont typeface="Wingdings" charset="0"/>
              <a:defRPr sz="2000">
                <a:solidFill>
                  <a:schemeClr val="tx1"/>
                </a:solidFill>
                <a:latin typeface="Comic Sans MS" charset="0"/>
                <a:ea typeface="MS PGothic" charset="0"/>
                <a:cs typeface="MS PGothic" charset="0"/>
              </a:defRPr>
            </a:lvl9pPr>
          </a:lstStyle>
          <a:p>
            <a:pPr algn="ctr">
              <a:defRPr/>
            </a:pPr>
            <a:r>
              <a:rPr lang="en-US" sz="2400" b="1" dirty="0">
                <a:solidFill>
                  <a:srgbClr val="7030A0"/>
                </a:solidFill>
                <a:latin typeface="Calibri Bold"/>
              </a:rPr>
              <a:t>Higher incidence in south Asian population (50%)</a:t>
            </a:r>
          </a:p>
          <a:p>
            <a:pPr algn="ctr">
              <a:defRPr/>
            </a:pPr>
            <a:r>
              <a:rPr lang="en-US" sz="1800" b="1" i="1" dirty="0">
                <a:solidFill>
                  <a:srgbClr val="008000"/>
                </a:solidFill>
                <a:latin typeface="Calibri Bold"/>
              </a:rPr>
              <a:t>(</a:t>
            </a:r>
            <a:r>
              <a:rPr lang="en-US" sz="1800" b="1" i="1" dirty="0" err="1">
                <a:solidFill>
                  <a:srgbClr val="008000"/>
                </a:solidFill>
                <a:latin typeface="Calibri Bold"/>
              </a:rPr>
              <a:t>Dunaif</a:t>
            </a:r>
            <a:r>
              <a:rPr lang="en-US" sz="1800" b="1" i="1" dirty="0">
                <a:solidFill>
                  <a:srgbClr val="008000"/>
                </a:solidFill>
                <a:latin typeface="Calibri Bold"/>
              </a:rPr>
              <a:t> 1995 , Norman </a:t>
            </a:r>
            <a:r>
              <a:rPr lang="en-US" sz="1800" b="1" i="1" dirty="0" err="1">
                <a:solidFill>
                  <a:srgbClr val="008000"/>
                </a:solidFill>
                <a:latin typeface="Calibri Bold"/>
              </a:rPr>
              <a:t>etal</a:t>
            </a:r>
            <a:r>
              <a:rPr lang="en-US" sz="1800" b="1" i="1" dirty="0">
                <a:solidFill>
                  <a:srgbClr val="008000"/>
                </a:solidFill>
                <a:latin typeface="Calibri Bold"/>
              </a:rPr>
              <a:t> 2002) </a:t>
            </a:r>
          </a:p>
        </p:txBody>
      </p:sp>
    </p:spTree>
    <p:extLst>
      <p:ext uri="{BB962C8B-B14F-4D97-AF65-F5344CB8AC3E}">
        <p14:creationId xmlns:p14="http://schemas.microsoft.com/office/powerpoint/2010/main" val="32068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1B9E81-A530-BB42-B790-6872B0B65E42}"/>
              </a:ext>
            </a:extLst>
          </p:cNvPr>
          <p:cNvGraphicFramePr/>
          <p:nvPr>
            <p:extLst>
              <p:ext uri="{D42A27DB-BD31-4B8C-83A1-F6EECF244321}">
                <p14:modId xmlns:p14="http://schemas.microsoft.com/office/powerpoint/2010/main" val="4070422165"/>
              </p:ext>
            </p:extLst>
          </p:nvPr>
        </p:nvGraphicFramePr>
        <p:xfrm>
          <a:off x="457200" y="210752"/>
          <a:ext cx="11214100" cy="6190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73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875826B-3A9F-8941-A4D4-74E6BDC0433E}"/>
              </a:ext>
            </a:extLst>
          </p:cNvPr>
          <p:cNvGraphicFramePr/>
          <p:nvPr>
            <p:extLst>
              <p:ext uri="{D42A27DB-BD31-4B8C-83A1-F6EECF244321}">
                <p14:modId xmlns:p14="http://schemas.microsoft.com/office/powerpoint/2010/main" val="1955116382"/>
              </p:ext>
            </p:extLst>
          </p:nvPr>
        </p:nvGraphicFramePr>
        <p:xfrm>
          <a:off x="1762897" y="827903"/>
          <a:ext cx="8769179" cy="5844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530D7756-7222-5947-8DDB-C60EAD8992C1}"/>
              </a:ext>
            </a:extLst>
          </p:cNvPr>
          <p:cNvSpPr/>
          <p:nvPr/>
        </p:nvSpPr>
        <p:spPr>
          <a:xfrm>
            <a:off x="4306468" y="118075"/>
            <a:ext cx="3682034" cy="584775"/>
          </a:xfrm>
          <a:prstGeom prst="rect">
            <a:avLst/>
          </a:prstGeom>
        </p:spPr>
        <p:txBody>
          <a:bodyPr wrap="none">
            <a:spAutoFit/>
          </a:bodyPr>
          <a:lstStyle/>
          <a:p>
            <a:r>
              <a:rPr lang="en-US" sz="3200" b="1" dirty="0">
                <a:solidFill>
                  <a:srgbClr val="C00000"/>
                </a:solidFill>
              </a:rPr>
              <a:t>Second Line Therapy</a:t>
            </a:r>
          </a:p>
        </p:txBody>
      </p:sp>
    </p:spTree>
    <p:extLst>
      <p:ext uri="{BB962C8B-B14F-4D97-AF65-F5344CB8AC3E}">
        <p14:creationId xmlns:p14="http://schemas.microsoft.com/office/powerpoint/2010/main" val="1967233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a:noFill/>
        </p:spPr>
        <p:txBody>
          <a:bodyPr>
            <a:normAutofit/>
          </a:bodyPr>
          <a:lstStyle/>
          <a:p>
            <a:r>
              <a:rPr lang="en-US" sz="3200" b="1" dirty="0">
                <a:solidFill>
                  <a:srgbClr val="953735"/>
                </a:solidFill>
              </a:rPr>
              <a:t>IVF – Principles in PCOS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7998132"/>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11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49221"/>
            <a:ext cx="9144001" cy="981759"/>
          </a:xfrm>
          <a:noFill/>
        </p:spPr>
        <p:txBody>
          <a:bodyPr>
            <a:noAutofit/>
          </a:bodyPr>
          <a:lstStyle/>
          <a:p>
            <a:r>
              <a:rPr lang="en-US" sz="3200" b="1" dirty="0">
                <a:solidFill>
                  <a:srgbClr val="953735"/>
                </a:solidFill>
              </a:rPr>
              <a:t>Luteal Phase Management</a:t>
            </a:r>
          </a:p>
        </p:txBody>
      </p:sp>
      <p:sp>
        <p:nvSpPr>
          <p:cNvPr id="4" name="Rounded Rectangle 3"/>
          <p:cNvSpPr/>
          <p:nvPr/>
        </p:nvSpPr>
        <p:spPr>
          <a:xfrm>
            <a:off x="2516272" y="1181154"/>
            <a:ext cx="4169270" cy="5563321"/>
          </a:xfrm>
          <a:prstGeom prst="roundRect">
            <a:avLst/>
          </a:prstGeom>
          <a:gradFill flip="none" rotWithShape="1">
            <a:gsLst>
              <a:gs pos="31000">
                <a:schemeClr val="accent6">
                  <a:tint val="100000"/>
                  <a:shade val="100000"/>
                  <a:satMod val="120000"/>
                  <a:alpha val="33000"/>
                </a:schemeClr>
              </a:gs>
              <a:gs pos="100000">
                <a:schemeClr val="accent6">
                  <a:tint val="50000"/>
                  <a:satMod val="150000"/>
                  <a:alpha val="33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atin typeface="Calibri Bold"/>
            </a:endParaRPr>
          </a:p>
        </p:txBody>
      </p:sp>
      <p:sp>
        <p:nvSpPr>
          <p:cNvPr id="5" name="Rounded Rectangle 4"/>
          <p:cNvSpPr/>
          <p:nvPr/>
        </p:nvSpPr>
        <p:spPr>
          <a:xfrm>
            <a:off x="7202620" y="1203367"/>
            <a:ext cx="4599929" cy="5599100"/>
          </a:xfrm>
          <a:prstGeom prst="roundRect">
            <a:avLst/>
          </a:prstGeom>
          <a:gradFill flip="none" rotWithShape="1">
            <a:gsLst>
              <a:gs pos="0">
                <a:schemeClr val="accent1">
                  <a:shade val="100000"/>
                  <a:satMod val="120000"/>
                  <a:alpha val="46000"/>
                </a:schemeClr>
              </a:gs>
              <a:gs pos="69000">
                <a:schemeClr val="accent1">
                  <a:tint val="80000"/>
                  <a:shade val="100000"/>
                  <a:satMod val="150000"/>
                  <a:alpha val="46000"/>
                </a:schemeClr>
              </a:gs>
              <a:gs pos="100000">
                <a:schemeClr val="accent1">
                  <a:tint val="50000"/>
                  <a:shade val="100000"/>
                  <a:satMod val="150000"/>
                  <a:alpha val="4600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Bold"/>
            </a:endParaRPr>
          </a:p>
        </p:txBody>
      </p:sp>
      <p:sp>
        <p:nvSpPr>
          <p:cNvPr id="8" name="TextBox 7"/>
          <p:cNvSpPr txBox="1"/>
          <p:nvPr/>
        </p:nvSpPr>
        <p:spPr>
          <a:xfrm>
            <a:off x="3867988" y="1204569"/>
            <a:ext cx="2780835" cy="830997"/>
          </a:xfrm>
          <a:prstGeom prst="rect">
            <a:avLst/>
          </a:prstGeom>
          <a:noFill/>
        </p:spPr>
        <p:txBody>
          <a:bodyPr wrap="square" rtlCol="0">
            <a:spAutoFit/>
          </a:bodyPr>
          <a:lstStyle/>
          <a:p>
            <a:pPr algn="ctr"/>
            <a:r>
              <a:rPr lang="en-US" sz="2400" b="1">
                <a:latin typeface="Calibri Bold"/>
              </a:rPr>
              <a:t>Day of oocyte trigger</a:t>
            </a:r>
          </a:p>
        </p:txBody>
      </p:sp>
      <p:sp>
        <p:nvSpPr>
          <p:cNvPr id="9" name="TextBox 8"/>
          <p:cNvSpPr txBox="1"/>
          <p:nvPr/>
        </p:nvSpPr>
        <p:spPr>
          <a:xfrm>
            <a:off x="7685952" y="1142079"/>
            <a:ext cx="2601979" cy="461665"/>
          </a:xfrm>
          <a:prstGeom prst="rect">
            <a:avLst/>
          </a:prstGeom>
          <a:noFill/>
        </p:spPr>
        <p:txBody>
          <a:bodyPr wrap="square" rtlCol="0">
            <a:spAutoFit/>
          </a:bodyPr>
          <a:lstStyle/>
          <a:p>
            <a:pPr algn="ctr"/>
            <a:r>
              <a:rPr lang="en-US" sz="2400" b="1">
                <a:latin typeface="Calibri Bold"/>
              </a:rPr>
              <a:t>Luteal Phase</a:t>
            </a:r>
          </a:p>
        </p:txBody>
      </p:sp>
      <p:sp>
        <p:nvSpPr>
          <p:cNvPr id="11" name="TextBox 10"/>
          <p:cNvSpPr txBox="1"/>
          <p:nvPr/>
        </p:nvSpPr>
        <p:spPr>
          <a:xfrm>
            <a:off x="2590822" y="4064076"/>
            <a:ext cx="1647083" cy="830997"/>
          </a:xfrm>
          <a:prstGeom prst="rect">
            <a:avLst/>
          </a:prstGeom>
          <a:noFill/>
          <a:ln>
            <a:solidFill>
              <a:srgbClr val="900000"/>
            </a:solidFill>
          </a:ln>
        </p:spPr>
        <p:txBody>
          <a:bodyPr wrap="square" rtlCol="0">
            <a:spAutoFit/>
          </a:bodyPr>
          <a:lstStyle/>
          <a:p>
            <a:pPr>
              <a:buClr>
                <a:schemeClr val="accent6">
                  <a:lumMod val="60000"/>
                  <a:lumOff val="40000"/>
                </a:schemeClr>
              </a:buClr>
            </a:pPr>
            <a:r>
              <a:rPr lang="en-US" sz="1600" b="1" dirty="0">
                <a:latin typeface="Calibri Bold"/>
                <a:cs typeface="Comic Sans MS"/>
              </a:rPr>
              <a:t>&gt;18 dominant follicles</a:t>
            </a:r>
          </a:p>
          <a:p>
            <a:pPr>
              <a:buClr>
                <a:schemeClr val="accent6">
                  <a:lumMod val="60000"/>
                  <a:lumOff val="40000"/>
                </a:schemeClr>
              </a:buClr>
            </a:pPr>
            <a:r>
              <a:rPr lang="en-US" sz="1600" b="1" dirty="0">
                <a:solidFill>
                  <a:srgbClr val="800000"/>
                </a:solidFill>
                <a:latin typeface="Calibri Bold"/>
                <a:cs typeface="Comic Sans MS"/>
              </a:rPr>
              <a:t>E2 &gt; 5000 </a:t>
            </a:r>
            <a:r>
              <a:rPr lang="en-US" sz="1600" b="1" dirty="0" err="1">
                <a:solidFill>
                  <a:srgbClr val="800000"/>
                </a:solidFill>
                <a:latin typeface="Calibri Bold"/>
                <a:cs typeface="Comic Sans MS"/>
              </a:rPr>
              <a:t>pg</a:t>
            </a:r>
            <a:r>
              <a:rPr lang="en-US" sz="1600" b="1" dirty="0">
                <a:solidFill>
                  <a:srgbClr val="800000"/>
                </a:solidFill>
                <a:latin typeface="Calibri Bold"/>
                <a:cs typeface="Comic Sans MS"/>
              </a:rPr>
              <a:t>/ml</a:t>
            </a:r>
          </a:p>
        </p:txBody>
      </p:sp>
      <p:sp>
        <p:nvSpPr>
          <p:cNvPr id="13" name="Rectangle 12"/>
          <p:cNvSpPr/>
          <p:nvPr/>
        </p:nvSpPr>
        <p:spPr>
          <a:xfrm>
            <a:off x="5231085" y="5222713"/>
            <a:ext cx="1214628" cy="830997"/>
          </a:xfrm>
          <a:prstGeom prst="rect">
            <a:avLst/>
          </a:prstGeom>
          <a:ln>
            <a:solidFill>
              <a:schemeClr val="accent6">
                <a:lumMod val="75000"/>
              </a:schemeClr>
            </a:solidFill>
          </a:ln>
        </p:spPr>
        <p:txBody>
          <a:bodyPr wrap="square">
            <a:spAutoFit/>
          </a:bodyPr>
          <a:lstStyle/>
          <a:p>
            <a:r>
              <a:rPr lang="en-US" sz="1600" b="1" dirty="0" err="1">
                <a:latin typeface="Calibri Bold"/>
                <a:cs typeface="Comic Sans MS"/>
              </a:rPr>
              <a:t>GnRHa</a:t>
            </a:r>
            <a:r>
              <a:rPr lang="en-US" sz="1600" b="1" dirty="0">
                <a:latin typeface="Calibri Bold"/>
                <a:cs typeface="Comic Sans MS"/>
              </a:rPr>
              <a:t> Triggering</a:t>
            </a:r>
          </a:p>
          <a:p>
            <a:r>
              <a:rPr lang="en-US" sz="1600" b="1" dirty="0">
                <a:latin typeface="Calibri Bold"/>
                <a:cs typeface="Comic Sans MS"/>
              </a:rPr>
              <a:t>1mg SC</a:t>
            </a:r>
          </a:p>
        </p:txBody>
      </p:sp>
      <p:sp>
        <p:nvSpPr>
          <p:cNvPr id="15" name="TextBox 14"/>
          <p:cNvSpPr txBox="1"/>
          <p:nvPr/>
        </p:nvSpPr>
        <p:spPr>
          <a:xfrm>
            <a:off x="5116929" y="3294908"/>
            <a:ext cx="1479844" cy="923330"/>
          </a:xfrm>
          <a:prstGeom prst="rect">
            <a:avLst/>
          </a:prstGeom>
          <a:noFill/>
          <a:ln>
            <a:solidFill>
              <a:srgbClr val="FF0000"/>
            </a:solidFill>
          </a:ln>
        </p:spPr>
        <p:txBody>
          <a:bodyPr wrap="square" rtlCol="0">
            <a:spAutoFit/>
          </a:bodyPr>
          <a:lstStyle/>
          <a:p>
            <a:r>
              <a:rPr lang="en-US" b="1" dirty="0">
                <a:latin typeface="Calibri Bold"/>
                <a:cs typeface="Comic Sans MS"/>
              </a:rPr>
              <a:t>Rec </a:t>
            </a:r>
            <a:r>
              <a:rPr lang="en-US" b="1" dirty="0" err="1">
                <a:latin typeface="Calibri Bold"/>
                <a:cs typeface="Comic Sans MS"/>
              </a:rPr>
              <a:t>hCG</a:t>
            </a:r>
            <a:r>
              <a:rPr lang="en-US" b="1" dirty="0">
                <a:latin typeface="Calibri Bold"/>
                <a:cs typeface="Comic Sans MS"/>
              </a:rPr>
              <a:t> 125 or 250 mcg </a:t>
            </a:r>
            <a:r>
              <a:rPr lang="en-US" b="1" dirty="0">
                <a:solidFill>
                  <a:srgbClr val="800000"/>
                </a:solidFill>
                <a:latin typeface="Calibri Bold"/>
                <a:cs typeface="Comic Sans MS"/>
              </a:rPr>
              <a:t>3500 u </a:t>
            </a:r>
            <a:r>
              <a:rPr lang="en-US" b="1" dirty="0" err="1">
                <a:solidFill>
                  <a:srgbClr val="800000"/>
                </a:solidFill>
                <a:latin typeface="Calibri Bold"/>
                <a:cs typeface="Comic Sans MS"/>
              </a:rPr>
              <a:t>hCG</a:t>
            </a:r>
            <a:endParaRPr lang="en-US" b="1" dirty="0">
              <a:solidFill>
                <a:srgbClr val="800000"/>
              </a:solidFill>
              <a:latin typeface="Calibri Bold"/>
              <a:cs typeface="Comic Sans MS"/>
            </a:endParaRPr>
          </a:p>
        </p:txBody>
      </p:sp>
      <p:sp>
        <p:nvSpPr>
          <p:cNvPr id="17" name="TextBox 16"/>
          <p:cNvSpPr txBox="1"/>
          <p:nvPr/>
        </p:nvSpPr>
        <p:spPr>
          <a:xfrm>
            <a:off x="7375002" y="2629470"/>
            <a:ext cx="1765859" cy="584776"/>
          </a:xfrm>
          <a:prstGeom prst="rect">
            <a:avLst/>
          </a:prstGeom>
          <a:noFill/>
          <a:ln>
            <a:solidFill>
              <a:srgbClr val="000090"/>
            </a:solidFill>
          </a:ln>
        </p:spPr>
        <p:txBody>
          <a:bodyPr wrap="square" rtlCol="0">
            <a:spAutoFit/>
          </a:bodyPr>
          <a:lstStyle/>
          <a:p>
            <a:r>
              <a:rPr lang="en-US" sz="1600" b="1">
                <a:latin typeface="Calibri Bold"/>
                <a:cs typeface="Comic Sans MS"/>
              </a:rPr>
              <a:t>Signs of OHSS</a:t>
            </a:r>
          </a:p>
          <a:p>
            <a:r>
              <a:rPr lang="en-US" sz="1600" b="1">
                <a:latin typeface="Calibri Bold"/>
                <a:cs typeface="Comic Sans MS"/>
              </a:rPr>
              <a:t>Freeze all embryos</a:t>
            </a:r>
          </a:p>
        </p:txBody>
      </p:sp>
      <p:sp>
        <p:nvSpPr>
          <p:cNvPr id="18" name="TextBox 17"/>
          <p:cNvSpPr txBox="1"/>
          <p:nvPr/>
        </p:nvSpPr>
        <p:spPr>
          <a:xfrm>
            <a:off x="7412571" y="3466486"/>
            <a:ext cx="1762148" cy="584776"/>
          </a:xfrm>
          <a:prstGeom prst="rect">
            <a:avLst/>
          </a:prstGeom>
          <a:noFill/>
          <a:ln>
            <a:solidFill>
              <a:srgbClr val="000090"/>
            </a:solidFill>
          </a:ln>
        </p:spPr>
        <p:txBody>
          <a:bodyPr wrap="square" rtlCol="0">
            <a:spAutoFit/>
          </a:bodyPr>
          <a:lstStyle/>
          <a:p>
            <a:r>
              <a:rPr lang="en-US" sz="1600" b="1">
                <a:latin typeface="Calibri Bold"/>
                <a:cs typeface="Comic Sans MS"/>
              </a:rPr>
              <a:t>Proceed to Day 5 Evaluate patient</a:t>
            </a:r>
          </a:p>
        </p:txBody>
      </p:sp>
      <p:sp>
        <p:nvSpPr>
          <p:cNvPr id="19" name="TextBox 18"/>
          <p:cNvSpPr txBox="1"/>
          <p:nvPr/>
        </p:nvSpPr>
        <p:spPr>
          <a:xfrm>
            <a:off x="7414156" y="4287428"/>
            <a:ext cx="1985313" cy="830997"/>
          </a:xfrm>
          <a:prstGeom prst="rect">
            <a:avLst/>
          </a:prstGeom>
          <a:noFill/>
          <a:ln>
            <a:solidFill>
              <a:srgbClr val="000090"/>
            </a:solidFill>
          </a:ln>
        </p:spPr>
        <p:txBody>
          <a:bodyPr wrap="square" rtlCol="0">
            <a:spAutoFit/>
          </a:bodyPr>
          <a:lstStyle/>
          <a:p>
            <a:r>
              <a:rPr lang="en-US" sz="1600" b="1" dirty="0">
                <a:latin typeface="Calibri Bold"/>
                <a:cs typeface="Comic Sans MS"/>
              </a:rPr>
              <a:t>P4 + E2 + 1500 </a:t>
            </a:r>
            <a:r>
              <a:rPr lang="en-US" sz="1600" b="1" dirty="0" err="1">
                <a:latin typeface="Calibri Bold"/>
                <a:cs typeface="Comic Sans MS"/>
              </a:rPr>
              <a:t>hCG</a:t>
            </a:r>
            <a:r>
              <a:rPr lang="en-US" sz="1600" b="1" dirty="0">
                <a:latin typeface="Calibri Bold"/>
                <a:cs typeface="Comic Sans MS"/>
              </a:rPr>
              <a:t>/</a:t>
            </a:r>
            <a:r>
              <a:rPr lang="en-US" sz="1600" b="1" dirty="0" err="1">
                <a:latin typeface="Calibri Bold"/>
                <a:cs typeface="Comic Sans MS"/>
              </a:rPr>
              <a:t>GnRHa</a:t>
            </a:r>
            <a:r>
              <a:rPr lang="en-US" sz="1600" b="1" dirty="0">
                <a:latin typeface="Calibri Bold"/>
                <a:cs typeface="Comic Sans MS"/>
              </a:rPr>
              <a:t> on day of OR for Intense LPS</a:t>
            </a:r>
          </a:p>
        </p:txBody>
      </p:sp>
      <p:sp>
        <p:nvSpPr>
          <p:cNvPr id="20" name="TextBox 19"/>
          <p:cNvSpPr txBox="1"/>
          <p:nvPr/>
        </p:nvSpPr>
        <p:spPr>
          <a:xfrm>
            <a:off x="7447426" y="5533924"/>
            <a:ext cx="1952043" cy="338554"/>
          </a:xfrm>
          <a:prstGeom prst="rect">
            <a:avLst/>
          </a:prstGeom>
          <a:noFill/>
          <a:ln>
            <a:solidFill>
              <a:srgbClr val="000090"/>
            </a:solidFill>
          </a:ln>
        </p:spPr>
        <p:txBody>
          <a:bodyPr wrap="square" rtlCol="0">
            <a:spAutoFit/>
          </a:bodyPr>
          <a:lstStyle/>
          <a:p>
            <a:r>
              <a:rPr lang="en-US" sz="1600" b="1">
                <a:latin typeface="Calibri Bold"/>
                <a:cs typeface="Comic Sans MS"/>
              </a:rPr>
              <a:t>Freeze all embryos</a:t>
            </a:r>
          </a:p>
        </p:txBody>
      </p:sp>
      <p:sp>
        <p:nvSpPr>
          <p:cNvPr id="21" name="TextBox 20"/>
          <p:cNvSpPr txBox="1"/>
          <p:nvPr/>
        </p:nvSpPr>
        <p:spPr>
          <a:xfrm>
            <a:off x="7547332" y="6118700"/>
            <a:ext cx="1852138" cy="338554"/>
          </a:xfrm>
          <a:prstGeom prst="rect">
            <a:avLst/>
          </a:prstGeom>
          <a:noFill/>
          <a:ln>
            <a:solidFill>
              <a:srgbClr val="000090"/>
            </a:solidFill>
          </a:ln>
        </p:spPr>
        <p:txBody>
          <a:bodyPr wrap="square" rtlCol="0">
            <a:spAutoFit/>
          </a:bodyPr>
          <a:lstStyle/>
          <a:p>
            <a:r>
              <a:rPr lang="en-US" sz="1600" b="1">
                <a:latin typeface="Calibri Bold"/>
                <a:cs typeface="Comic Sans MS"/>
              </a:rPr>
              <a:t>Dopamine agonist</a:t>
            </a:r>
          </a:p>
        </p:txBody>
      </p:sp>
      <p:sp>
        <p:nvSpPr>
          <p:cNvPr id="22" name="TextBox 21"/>
          <p:cNvSpPr txBox="1"/>
          <p:nvPr/>
        </p:nvSpPr>
        <p:spPr>
          <a:xfrm>
            <a:off x="10210432" y="4433089"/>
            <a:ext cx="1541317" cy="584775"/>
          </a:xfrm>
          <a:prstGeom prst="rect">
            <a:avLst/>
          </a:prstGeom>
          <a:noFill/>
          <a:ln>
            <a:solidFill>
              <a:srgbClr val="000090"/>
            </a:solidFill>
          </a:ln>
        </p:spPr>
        <p:txBody>
          <a:bodyPr wrap="square" rtlCol="0">
            <a:spAutoFit/>
          </a:bodyPr>
          <a:lstStyle/>
          <a:p>
            <a:r>
              <a:rPr lang="en-US" sz="1600" b="1" dirty="0" err="1">
                <a:latin typeface="Calibri Bold"/>
                <a:cs typeface="Comic Sans MS"/>
              </a:rPr>
              <a:t>sET</a:t>
            </a:r>
            <a:r>
              <a:rPr lang="en-US" sz="1600" b="1" dirty="0">
                <a:latin typeface="Calibri Bold"/>
                <a:cs typeface="Comic Sans MS"/>
              </a:rPr>
              <a:t> </a:t>
            </a:r>
          </a:p>
          <a:p>
            <a:r>
              <a:rPr lang="en-US" sz="1600" b="1" dirty="0">
                <a:latin typeface="Calibri Bold"/>
                <a:cs typeface="Comic Sans MS"/>
              </a:rPr>
              <a:t>Freeze surplus</a:t>
            </a:r>
          </a:p>
        </p:txBody>
      </p:sp>
      <p:sp>
        <p:nvSpPr>
          <p:cNvPr id="24" name="TextBox 23"/>
          <p:cNvSpPr txBox="1"/>
          <p:nvPr/>
        </p:nvSpPr>
        <p:spPr>
          <a:xfrm>
            <a:off x="10172911" y="1235502"/>
            <a:ext cx="1320589" cy="584775"/>
          </a:xfrm>
          <a:prstGeom prst="rect">
            <a:avLst/>
          </a:prstGeom>
          <a:solidFill>
            <a:schemeClr val="accent5">
              <a:lumMod val="60000"/>
              <a:lumOff val="40000"/>
            </a:schemeClr>
          </a:solidFill>
          <a:ln>
            <a:solidFill>
              <a:srgbClr val="000090"/>
            </a:solidFill>
          </a:ln>
        </p:spPr>
        <p:txBody>
          <a:bodyPr wrap="square" rtlCol="0">
            <a:spAutoFit/>
          </a:bodyPr>
          <a:lstStyle/>
          <a:p>
            <a:r>
              <a:rPr lang="en-US" sz="1600" b="1" dirty="0">
                <a:latin typeface="Calibri Bold"/>
                <a:cs typeface="Comic Sans MS"/>
              </a:rPr>
              <a:t>WATCH FOR S/S of OHSS</a:t>
            </a:r>
          </a:p>
        </p:txBody>
      </p:sp>
      <p:sp>
        <p:nvSpPr>
          <p:cNvPr id="26" name="TextBox 25"/>
          <p:cNvSpPr txBox="1"/>
          <p:nvPr/>
        </p:nvSpPr>
        <p:spPr>
          <a:xfrm>
            <a:off x="10359259" y="2584099"/>
            <a:ext cx="1400831" cy="584775"/>
          </a:xfrm>
          <a:prstGeom prst="rect">
            <a:avLst/>
          </a:prstGeom>
          <a:noFill/>
          <a:ln>
            <a:solidFill>
              <a:srgbClr val="000090"/>
            </a:solidFill>
          </a:ln>
        </p:spPr>
        <p:txBody>
          <a:bodyPr wrap="square" rtlCol="0">
            <a:spAutoFit/>
          </a:bodyPr>
          <a:lstStyle/>
          <a:p>
            <a:r>
              <a:rPr lang="en-US" sz="1600" b="1" dirty="0" err="1">
                <a:latin typeface="Calibri Bold"/>
                <a:cs typeface="Comic Sans MS"/>
              </a:rPr>
              <a:t>sET</a:t>
            </a:r>
            <a:r>
              <a:rPr lang="en-US" sz="1600" b="1" dirty="0">
                <a:latin typeface="Calibri Bold"/>
                <a:cs typeface="Comic Sans MS"/>
              </a:rPr>
              <a:t> </a:t>
            </a:r>
          </a:p>
          <a:p>
            <a:r>
              <a:rPr lang="en-US" sz="1600" b="1" dirty="0">
                <a:latin typeface="Calibri Bold"/>
                <a:cs typeface="Comic Sans MS"/>
              </a:rPr>
              <a:t>Freeze surplus</a:t>
            </a:r>
          </a:p>
        </p:txBody>
      </p:sp>
      <p:sp>
        <p:nvSpPr>
          <p:cNvPr id="27" name="TextBox 26"/>
          <p:cNvSpPr txBox="1"/>
          <p:nvPr/>
        </p:nvSpPr>
        <p:spPr>
          <a:xfrm>
            <a:off x="10289017" y="3442464"/>
            <a:ext cx="1471073" cy="584775"/>
          </a:xfrm>
          <a:prstGeom prst="rect">
            <a:avLst/>
          </a:prstGeom>
          <a:noFill/>
          <a:ln>
            <a:solidFill>
              <a:srgbClr val="000090"/>
            </a:solidFill>
          </a:ln>
        </p:spPr>
        <p:txBody>
          <a:bodyPr wrap="square" rtlCol="0">
            <a:spAutoFit/>
          </a:bodyPr>
          <a:lstStyle/>
          <a:p>
            <a:r>
              <a:rPr lang="en-US" sz="1600" b="1" dirty="0">
                <a:latin typeface="Calibri Bold"/>
                <a:cs typeface="Comic Sans MS"/>
              </a:rPr>
              <a:t>OHSS Freeze all embryos</a:t>
            </a:r>
          </a:p>
        </p:txBody>
      </p:sp>
      <p:cxnSp>
        <p:nvCxnSpPr>
          <p:cNvPr id="34" name="Straight Arrow Connector 33"/>
          <p:cNvCxnSpPr>
            <a:cxnSpLocks/>
          </p:cNvCxnSpPr>
          <p:nvPr/>
        </p:nvCxnSpPr>
        <p:spPr>
          <a:xfrm>
            <a:off x="4250932" y="4649079"/>
            <a:ext cx="962267" cy="1004352"/>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cxnSpLocks/>
            <a:stCxn id="15" idx="3"/>
            <a:endCxn id="17" idx="1"/>
          </p:cNvCxnSpPr>
          <p:nvPr/>
        </p:nvCxnSpPr>
        <p:spPr>
          <a:xfrm flipV="1">
            <a:off x="6596773" y="2921858"/>
            <a:ext cx="778229" cy="834715"/>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cxnSpLocks/>
            <a:stCxn id="15" idx="3"/>
            <a:endCxn id="18" idx="1"/>
          </p:cNvCxnSpPr>
          <p:nvPr/>
        </p:nvCxnSpPr>
        <p:spPr>
          <a:xfrm>
            <a:off x="6596773" y="3756573"/>
            <a:ext cx="815798" cy="2301"/>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cxnSpLocks/>
          </p:cNvCxnSpPr>
          <p:nvPr/>
        </p:nvCxnSpPr>
        <p:spPr>
          <a:xfrm flipV="1">
            <a:off x="6463599" y="4649080"/>
            <a:ext cx="931637" cy="942322"/>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cxnSpLocks/>
            <a:stCxn id="13" idx="3"/>
            <a:endCxn id="20" idx="1"/>
          </p:cNvCxnSpPr>
          <p:nvPr/>
        </p:nvCxnSpPr>
        <p:spPr>
          <a:xfrm>
            <a:off x="6445713" y="5638212"/>
            <a:ext cx="1001713" cy="64989"/>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cxnSpLocks/>
            <a:stCxn id="18" idx="3"/>
          </p:cNvCxnSpPr>
          <p:nvPr/>
        </p:nvCxnSpPr>
        <p:spPr>
          <a:xfrm flipV="1">
            <a:off x="9174719" y="2984862"/>
            <a:ext cx="1172556" cy="774012"/>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cxnSpLocks/>
            <a:stCxn id="18" idx="3"/>
          </p:cNvCxnSpPr>
          <p:nvPr/>
        </p:nvCxnSpPr>
        <p:spPr>
          <a:xfrm>
            <a:off x="9174719" y="3758874"/>
            <a:ext cx="1131097" cy="35588"/>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cxnSpLocks/>
            <a:stCxn id="19" idx="3"/>
            <a:endCxn id="22" idx="1"/>
          </p:cNvCxnSpPr>
          <p:nvPr/>
        </p:nvCxnSpPr>
        <p:spPr>
          <a:xfrm>
            <a:off x="9399469" y="4702927"/>
            <a:ext cx="810963" cy="22550"/>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sp>
        <p:nvSpPr>
          <p:cNvPr id="68" name="Rounded Rectangle 67"/>
          <p:cNvSpPr/>
          <p:nvPr/>
        </p:nvSpPr>
        <p:spPr>
          <a:xfrm flipH="1">
            <a:off x="286728" y="3111139"/>
            <a:ext cx="2019650" cy="1629436"/>
          </a:xfrm>
          <a:prstGeom prst="roundRect">
            <a:avLst/>
          </a:prstGeom>
          <a:gradFill flip="none" rotWithShape="1">
            <a:gsLst>
              <a:gs pos="31000">
                <a:schemeClr val="accent3">
                  <a:tint val="100000"/>
                  <a:shade val="100000"/>
                  <a:satMod val="120000"/>
                  <a:alpha val="45000"/>
                </a:schemeClr>
              </a:gs>
              <a:gs pos="100000">
                <a:schemeClr val="accent3">
                  <a:tint val="50000"/>
                  <a:satMod val="150000"/>
                  <a:alpha val="45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a:latin typeface="Calibri Bold"/>
              </a:rPr>
              <a:t>Individualizing Ovulation Trigger</a:t>
            </a:r>
          </a:p>
          <a:p>
            <a:pPr algn="ctr"/>
            <a:r>
              <a:rPr lang="en-US" b="1">
                <a:latin typeface="Calibri Bold"/>
              </a:rPr>
              <a:t>&amp;</a:t>
            </a:r>
          </a:p>
          <a:p>
            <a:pPr algn="ctr"/>
            <a:r>
              <a:rPr lang="en-US" b="1">
                <a:latin typeface="Calibri Bold"/>
              </a:rPr>
              <a:t>Luteal Phase</a:t>
            </a:r>
          </a:p>
        </p:txBody>
      </p:sp>
      <p:sp>
        <p:nvSpPr>
          <p:cNvPr id="81" name="Rectangle 80"/>
          <p:cNvSpPr/>
          <p:nvPr/>
        </p:nvSpPr>
        <p:spPr>
          <a:xfrm>
            <a:off x="229196" y="1172723"/>
            <a:ext cx="11573353" cy="5599100"/>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2614672" y="2223765"/>
            <a:ext cx="1289364" cy="646331"/>
          </a:xfrm>
          <a:prstGeom prst="rect">
            <a:avLst/>
          </a:prstGeom>
          <a:noFill/>
          <a:ln>
            <a:solidFill>
              <a:srgbClr val="FF0000"/>
            </a:solidFill>
          </a:ln>
        </p:spPr>
        <p:txBody>
          <a:bodyPr wrap="square" rtlCol="0">
            <a:spAutoFit/>
          </a:bodyPr>
          <a:lstStyle/>
          <a:p>
            <a:r>
              <a:rPr lang="en-US" b="1">
                <a:latin typeface="Calibri Bold"/>
                <a:cs typeface="Comic Sans MS"/>
              </a:rPr>
              <a:t>Normal Response</a:t>
            </a:r>
          </a:p>
        </p:txBody>
      </p:sp>
      <p:sp>
        <p:nvSpPr>
          <p:cNvPr id="92" name="TextBox 91"/>
          <p:cNvSpPr txBox="1"/>
          <p:nvPr/>
        </p:nvSpPr>
        <p:spPr>
          <a:xfrm>
            <a:off x="4720662" y="2104395"/>
            <a:ext cx="1546112" cy="923330"/>
          </a:xfrm>
          <a:prstGeom prst="rect">
            <a:avLst/>
          </a:prstGeom>
          <a:noFill/>
          <a:ln>
            <a:solidFill>
              <a:srgbClr val="FF0000"/>
            </a:solidFill>
          </a:ln>
        </p:spPr>
        <p:txBody>
          <a:bodyPr wrap="square" rtlCol="0">
            <a:spAutoFit/>
          </a:bodyPr>
          <a:lstStyle/>
          <a:p>
            <a:r>
              <a:rPr lang="en-US" b="1">
                <a:latin typeface="Calibri Bold"/>
                <a:cs typeface="Comic Sans MS"/>
              </a:rPr>
              <a:t>Rec </a:t>
            </a:r>
            <a:r>
              <a:rPr lang="en-US" b="1" err="1">
                <a:latin typeface="Calibri Bold"/>
                <a:cs typeface="Comic Sans MS"/>
              </a:rPr>
              <a:t>hCG</a:t>
            </a:r>
            <a:r>
              <a:rPr lang="en-US" b="1">
                <a:latin typeface="Calibri Bold"/>
                <a:cs typeface="Comic Sans MS"/>
              </a:rPr>
              <a:t> 250 mcg </a:t>
            </a:r>
          </a:p>
          <a:p>
            <a:r>
              <a:rPr lang="en-US" b="1">
                <a:solidFill>
                  <a:srgbClr val="800000"/>
                </a:solidFill>
                <a:latin typeface="Calibri Bold"/>
                <a:cs typeface="Comic Sans MS"/>
              </a:rPr>
              <a:t>5000 u </a:t>
            </a:r>
            <a:r>
              <a:rPr lang="en-US" b="1" err="1">
                <a:solidFill>
                  <a:srgbClr val="800000"/>
                </a:solidFill>
                <a:latin typeface="Calibri Bold"/>
                <a:cs typeface="Comic Sans MS"/>
              </a:rPr>
              <a:t>hCG</a:t>
            </a:r>
            <a:endParaRPr lang="en-US" b="1">
              <a:solidFill>
                <a:srgbClr val="800000"/>
              </a:solidFill>
              <a:latin typeface="Calibri Bold"/>
              <a:cs typeface="Comic Sans MS"/>
            </a:endParaRPr>
          </a:p>
        </p:txBody>
      </p:sp>
      <p:cxnSp>
        <p:nvCxnSpPr>
          <p:cNvPr id="102" name="Straight Arrow Connector 101"/>
          <p:cNvCxnSpPr>
            <a:stCxn id="91" idx="3"/>
            <a:endCxn id="92" idx="1"/>
          </p:cNvCxnSpPr>
          <p:nvPr/>
        </p:nvCxnSpPr>
        <p:spPr>
          <a:xfrm>
            <a:off x="3904036" y="2546931"/>
            <a:ext cx="816626" cy="19129"/>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368475" y="1639688"/>
            <a:ext cx="1765858" cy="830997"/>
          </a:xfrm>
          <a:prstGeom prst="rect">
            <a:avLst/>
          </a:prstGeom>
          <a:noFill/>
          <a:ln>
            <a:solidFill>
              <a:srgbClr val="000090"/>
            </a:solidFill>
          </a:ln>
        </p:spPr>
        <p:txBody>
          <a:bodyPr wrap="square" rtlCol="0">
            <a:spAutoFit/>
          </a:bodyPr>
          <a:lstStyle/>
          <a:p>
            <a:r>
              <a:rPr lang="en-US" sz="1600" b="1" err="1">
                <a:latin typeface="Calibri Bold"/>
                <a:cs typeface="Comic Sans MS"/>
              </a:rPr>
              <a:t>sET</a:t>
            </a:r>
            <a:r>
              <a:rPr lang="en-US" sz="1600" b="1">
                <a:latin typeface="Calibri Bold"/>
                <a:cs typeface="Comic Sans MS"/>
              </a:rPr>
              <a:t> or DET</a:t>
            </a:r>
          </a:p>
          <a:p>
            <a:r>
              <a:rPr lang="en-US" sz="1600" b="1" err="1">
                <a:latin typeface="Calibri Bold"/>
                <a:cs typeface="Comic Sans MS"/>
              </a:rPr>
              <a:t>Freese</a:t>
            </a:r>
            <a:r>
              <a:rPr lang="en-US" sz="1600" b="1">
                <a:latin typeface="Calibri Bold"/>
                <a:cs typeface="Comic Sans MS"/>
              </a:rPr>
              <a:t> surplus</a:t>
            </a:r>
          </a:p>
          <a:p>
            <a:r>
              <a:rPr lang="en-US" sz="1600" b="1">
                <a:latin typeface="Calibri Bold"/>
                <a:cs typeface="Comic Sans MS"/>
              </a:rPr>
              <a:t>Standard LPS</a:t>
            </a:r>
          </a:p>
        </p:txBody>
      </p:sp>
      <p:cxnSp>
        <p:nvCxnSpPr>
          <p:cNvPr id="108" name="Straight Arrow Connector 107"/>
          <p:cNvCxnSpPr>
            <a:stCxn id="92" idx="3"/>
            <a:endCxn id="106" idx="1"/>
          </p:cNvCxnSpPr>
          <p:nvPr/>
        </p:nvCxnSpPr>
        <p:spPr>
          <a:xfrm flipV="1">
            <a:off x="6266774" y="2055187"/>
            <a:ext cx="1101701" cy="510873"/>
          </a:xfrm>
          <a:prstGeom prst="straightConnector1">
            <a:avLst/>
          </a:prstGeom>
          <a:ln w="38100" cmpd="sng">
            <a:solidFill>
              <a:srgbClr val="802E13"/>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6D08E06-6E84-FC4D-B771-6CD9128BFFE0}"/>
              </a:ext>
            </a:extLst>
          </p:cNvPr>
          <p:cNvCxnSpPr>
            <a:cxnSpLocks/>
          </p:cNvCxnSpPr>
          <p:nvPr/>
        </p:nvCxnSpPr>
        <p:spPr>
          <a:xfrm flipV="1">
            <a:off x="4288362" y="3830276"/>
            <a:ext cx="805855" cy="621182"/>
          </a:xfrm>
          <a:prstGeom prst="straightConnector1">
            <a:avLst/>
          </a:prstGeom>
          <a:ln w="38100">
            <a:solidFill>
              <a:srgbClr val="8D050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50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BE3B380-47FC-FB45-9263-C0306D0A5D52}"/>
              </a:ext>
            </a:extLst>
          </p:cNvPr>
          <p:cNvSpPr/>
          <p:nvPr/>
        </p:nvSpPr>
        <p:spPr>
          <a:xfrm>
            <a:off x="4508500" y="1361993"/>
            <a:ext cx="2184400" cy="5588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rgbClr val="FF0000"/>
                </a:solidFill>
              </a:rPr>
              <a:t>Hormonal Changes</a:t>
            </a:r>
          </a:p>
        </p:txBody>
      </p:sp>
      <p:sp>
        <p:nvSpPr>
          <p:cNvPr id="4" name="Rounded Rectangle 3">
            <a:extLst>
              <a:ext uri="{FF2B5EF4-FFF2-40B4-BE49-F238E27FC236}">
                <a16:creationId xmlns:a16="http://schemas.microsoft.com/office/drawing/2014/main" id="{634494C4-961B-144A-9C88-5992356365B9}"/>
              </a:ext>
            </a:extLst>
          </p:cNvPr>
          <p:cNvSpPr/>
          <p:nvPr/>
        </p:nvSpPr>
        <p:spPr>
          <a:xfrm>
            <a:off x="6959600" y="641350"/>
            <a:ext cx="1651000" cy="546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Lifestyle</a:t>
            </a:r>
          </a:p>
        </p:txBody>
      </p:sp>
      <p:sp>
        <p:nvSpPr>
          <p:cNvPr id="5" name="Rounded Rectangle 4">
            <a:extLst>
              <a:ext uri="{FF2B5EF4-FFF2-40B4-BE49-F238E27FC236}">
                <a16:creationId xmlns:a16="http://schemas.microsoft.com/office/drawing/2014/main" id="{4135582A-6E17-AF46-8642-FE7A7CB8560A}"/>
              </a:ext>
            </a:extLst>
          </p:cNvPr>
          <p:cNvSpPr/>
          <p:nvPr/>
        </p:nvSpPr>
        <p:spPr>
          <a:xfrm>
            <a:off x="2146300" y="2032082"/>
            <a:ext cx="1651000" cy="546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Androgens</a:t>
            </a:r>
          </a:p>
        </p:txBody>
      </p:sp>
      <p:sp>
        <p:nvSpPr>
          <p:cNvPr id="6" name="Rounded Rectangle 5">
            <a:extLst>
              <a:ext uri="{FF2B5EF4-FFF2-40B4-BE49-F238E27FC236}">
                <a16:creationId xmlns:a16="http://schemas.microsoft.com/office/drawing/2014/main" id="{F9CF8AD1-6A9A-904D-9F5B-663B4B1EDE02}"/>
              </a:ext>
            </a:extLst>
          </p:cNvPr>
          <p:cNvSpPr/>
          <p:nvPr/>
        </p:nvSpPr>
        <p:spPr>
          <a:xfrm>
            <a:off x="6959600" y="2032082"/>
            <a:ext cx="1651000" cy="546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Insulin</a:t>
            </a:r>
          </a:p>
        </p:txBody>
      </p:sp>
      <p:sp>
        <p:nvSpPr>
          <p:cNvPr id="7" name="Rounded Rectangle 6">
            <a:extLst>
              <a:ext uri="{FF2B5EF4-FFF2-40B4-BE49-F238E27FC236}">
                <a16:creationId xmlns:a16="http://schemas.microsoft.com/office/drawing/2014/main" id="{7AAF3976-29D7-944C-BE2D-04CFE06B4EE2}"/>
              </a:ext>
            </a:extLst>
          </p:cNvPr>
          <p:cNvSpPr/>
          <p:nvPr/>
        </p:nvSpPr>
        <p:spPr>
          <a:xfrm>
            <a:off x="2146300" y="641350"/>
            <a:ext cx="1651000" cy="546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Genetics</a:t>
            </a:r>
          </a:p>
        </p:txBody>
      </p:sp>
      <p:sp>
        <p:nvSpPr>
          <p:cNvPr id="8" name="Rounded Rectangle 7">
            <a:extLst>
              <a:ext uri="{FF2B5EF4-FFF2-40B4-BE49-F238E27FC236}">
                <a16:creationId xmlns:a16="http://schemas.microsoft.com/office/drawing/2014/main" id="{06F7A7A6-E988-B14D-9192-F20A96B892E3}"/>
              </a:ext>
            </a:extLst>
          </p:cNvPr>
          <p:cNvSpPr/>
          <p:nvPr/>
        </p:nvSpPr>
        <p:spPr>
          <a:xfrm>
            <a:off x="1533525" y="4465493"/>
            <a:ext cx="2032000" cy="6477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Hirsutism/Acne</a:t>
            </a:r>
          </a:p>
        </p:txBody>
      </p:sp>
      <p:sp>
        <p:nvSpPr>
          <p:cNvPr id="9" name="Rounded Rectangle 8">
            <a:extLst>
              <a:ext uri="{FF2B5EF4-FFF2-40B4-BE49-F238E27FC236}">
                <a16:creationId xmlns:a16="http://schemas.microsoft.com/office/drawing/2014/main" id="{768D91B4-E376-294D-99FF-87A6BD78A6D6}"/>
              </a:ext>
            </a:extLst>
          </p:cNvPr>
          <p:cNvSpPr/>
          <p:nvPr/>
        </p:nvSpPr>
        <p:spPr>
          <a:xfrm>
            <a:off x="3886200" y="3556040"/>
            <a:ext cx="2032000" cy="6477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Anovulation</a:t>
            </a:r>
          </a:p>
        </p:txBody>
      </p:sp>
      <p:sp>
        <p:nvSpPr>
          <p:cNvPr id="10" name="Rounded Rectangle 9">
            <a:extLst>
              <a:ext uri="{FF2B5EF4-FFF2-40B4-BE49-F238E27FC236}">
                <a16:creationId xmlns:a16="http://schemas.microsoft.com/office/drawing/2014/main" id="{9DD01321-F5C0-F145-93B2-975210A16EC3}"/>
              </a:ext>
            </a:extLst>
          </p:cNvPr>
          <p:cNvSpPr/>
          <p:nvPr/>
        </p:nvSpPr>
        <p:spPr>
          <a:xfrm>
            <a:off x="8788400" y="3213182"/>
            <a:ext cx="1460500" cy="4698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Diabetes</a:t>
            </a:r>
          </a:p>
        </p:txBody>
      </p:sp>
      <p:sp>
        <p:nvSpPr>
          <p:cNvPr id="11" name="TextBox 10">
            <a:extLst>
              <a:ext uri="{FF2B5EF4-FFF2-40B4-BE49-F238E27FC236}">
                <a16:creationId xmlns:a16="http://schemas.microsoft.com/office/drawing/2014/main" id="{9D98AD75-FFBA-D340-A976-A97867CCE6E8}"/>
              </a:ext>
            </a:extLst>
          </p:cNvPr>
          <p:cNvSpPr txBox="1"/>
          <p:nvPr/>
        </p:nvSpPr>
        <p:spPr>
          <a:xfrm>
            <a:off x="9017000" y="685032"/>
            <a:ext cx="1231900" cy="461665"/>
          </a:xfrm>
          <a:prstGeom prst="rect">
            <a:avLst/>
          </a:prstGeom>
          <a:noFill/>
          <a:ln>
            <a:solidFill>
              <a:srgbClr val="0070C0"/>
            </a:solidFill>
          </a:ln>
        </p:spPr>
        <p:txBody>
          <a:bodyPr wrap="square" rtlCol="0">
            <a:spAutoFit/>
          </a:bodyPr>
          <a:lstStyle/>
          <a:p>
            <a:pPr algn="ctr"/>
            <a:r>
              <a:rPr lang="en-US" sz="2400" b="1" dirty="0">
                <a:solidFill>
                  <a:srgbClr val="C00000"/>
                </a:solidFill>
              </a:rPr>
              <a:t>Critical</a:t>
            </a:r>
          </a:p>
        </p:txBody>
      </p:sp>
      <p:sp>
        <p:nvSpPr>
          <p:cNvPr id="12" name="TextBox 11">
            <a:extLst>
              <a:ext uri="{FF2B5EF4-FFF2-40B4-BE49-F238E27FC236}">
                <a16:creationId xmlns:a16="http://schemas.microsoft.com/office/drawing/2014/main" id="{9EFAAAE6-1E1F-4B46-ACF2-6D0E5AC5DBCA}"/>
              </a:ext>
            </a:extLst>
          </p:cNvPr>
          <p:cNvSpPr txBox="1"/>
          <p:nvPr/>
        </p:nvSpPr>
        <p:spPr>
          <a:xfrm>
            <a:off x="8915400" y="2074300"/>
            <a:ext cx="1689100" cy="461665"/>
          </a:xfrm>
          <a:prstGeom prst="rect">
            <a:avLst/>
          </a:prstGeom>
          <a:noFill/>
          <a:ln>
            <a:solidFill>
              <a:srgbClr val="0070C0"/>
            </a:solidFill>
          </a:ln>
        </p:spPr>
        <p:txBody>
          <a:bodyPr wrap="square" rtlCol="0">
            <a:spAutoFit/>
          </a:bodyPr>
          <a:lstStyle/>
          <a:p>
            <a:pPr algn="ctr"/>
            <a:r>
              <a:rPr lang="en-US" sz="2400" b="1" dirty="0">
                <a:solidFill>
                  <a:srgbClr val="C00000"/>
                </a:solidFill>
              </a:rPr>
              <a:t>Metformin</a:t>
            </a:r>
          </a:p>
        </p:txBody>
      </p:sp>
      <p:cxnSp>
        <p:nvCxnSpPr>
          <p:cNvPr id="14" name="Straight Arrow Connector 13">
            <a:extLst>
              <a:ext uri="{FF2B5EF4-FFF2-40B4-BE49-F238E27FC236}">
                <a16:creationId xmlns:a16="http://schemas.microsoft.com/office/drawing/2014/main" id="{9328A9C6-4E5F-2442-BE4C-AE755BE7379A}"/>
              </a:ext>
            </a:extLst>
          </p:cNvPr>
          <p:cNvCxnSpPr>
            <a:stCxn id="4" idx="1"/>
            <a:endCxn id="3" idx="0"/>
          </p:cNvCxnSpPr>
          <p:nvPr/>
        </p:nvCxnSpPr>
        <p:spPr>
          <a:xfrm flipH="1">
            <a:off x="5600700" y="914401"/>
            <a:ext cx="1358900" cy="44759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7E4E73D-4E3E-504D-BC19-0EE77889F7DB}"/>
              </a:ext>
            </a:extLst>
          </p:cNvPr>
          <p:cNvCxnSpPr>
            <a:stCxn id="7" idx="3"/>
          </p:cNvCxnSpPr>
          <p:nvPr/>
        </p:nvCxnSpPr>
        <p:spPr>
          <a:xfrm>
            <a:off x="3797300" y="914401"/>
            <a:ext cx="1803400" cy="44759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08967F5-D753-8344-AD23-7FE2141D5A71}"/>
              </a:ext>
            </a:extLst>
          </p:cNvPr>
          <p:cNvCxnSpPr>
            <a:stCxn id="3" idx="2"/>
            <a:endCxn id="5" idx="3"/>
          </p:cNvCxnSpPr>
          <p:nvPr/>
        </p:nvCxnSpPr>
        <p:spPr>
          <a:xfrm flipH="1">
            <a:off x="3797300" y="1920876"/>
            <a:ext cx="1803400" cy="38425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498E6A-A91A-BF48-A8B7-D3DDE41A0441}"/>
              </a:ext>
            </a:extLst>
          </p:cNvPr>
          <p:cNvCxnSpPr>
            <a:stCxn id="3" idx="2"/>
            <a:endCxn id="6" idx="1"/>
          </p:cNvCxnSpPr>
          <p:nvPr/>
        </p:nvCxnSpPr>
        <p:spPr>
          <a:xfrm>
            <a:off x="5600700" y="1920876"/>
            <a:ext cx="1358900" cy="38425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754F64B-A030-7A44-ADCD-13134DF188BB}"/>
              </a:ext>
            </a:extLst>
          </p:cNvPr>
          <p:cNvCxnSpPr>
            <a:cxnSpLocks/>
          </p:cNvCxnSpPr>
          <p:nvPr/>
        </p:nvCxnSpPr>
        <p:spPr>
          <a:xfrm>
            <a:off x="3797300" y="2432132"/>
            <a:ext cx="3162300" cy="0"/>
          </a:xfrm>
          <a:prstGeom prst="straightConnector1">
            <a:avLst/>
          </a:prstGeom>
          <a:ln>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7F1668C3-5FA7-634F-A4EF-372E4D1C695A}"/>
              </a:ext>
            </a:extLst>
          </p:cNvPr>
          <p:cNvSpPr/>
          <p:nvPr/>
        </p:nvSpPr>
        <p:spPr>
          <a:xfrm>
            <a:off x="3930650" y="4465493"/>
            <a:ext cx="2095500" cy="622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Menstrual Disturbances</a:t>
            </a:r>
          </a:p>
        </p:txBody>
      </p:sp>
      <p:sp>
        <p:nvSpPr>
          <p:cNvPr id="24" name="Rounded Rectangle 23">
            <a:extLst>
              <a:ext uri="{FF2B5EF4-FFF2-40B4-BE49-F238E27FC236}">
                <a16:creationId xmlns:a16="http://schemas.microsoft.com/office/drawing/2014/main" id="{E5A62C78-82E6-E04C-833B-534D34324FBA}"/>
              </a:ext>
            </a:extLst>
          </p:cNvPr>
          <p:cNvSpPr/>
          <p:nvPr/>
        </p:nvSpPr>
        <p:spPr>
          <a:xfrm>
            <a:off x="8470900" y="4465493"/>
            <a:ext cx="2095500" cy="622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Cardiovascular disease</a:t>
            </a:r>
          </a:p>
        </p:txBody>
      </p:sp>
      <p:sp>
        <p:nvSpPr>
          <p:cNvPr id="25" name="Rounded Rectangle 24">
            <a:extLst>
              <a:ext uri="{FF2B5EF4-FFF2-40B4-BE49-F238E27FC236}">
                <a16:creationId xmlns:a16="http://schemas.microsoft.com/office/drawing/2014/main" id="{FF98AA07-BBD4-AE4B-AD79-FA7438C7914F}"/>
              </a:ext>
            </a:extLst>
          </p:cNvPr>
          <p:cNvSpPr/>
          <p:nvPr/>
        </p:nvSpPr>
        <p:spPr>
          <a:xfrm>
            <a:off x="8420100" y="5374946"/>
            <a:ext cx="2197100" cy="10200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C00000"/>
                </a:solidFill>
              </a:rPr>
              <a:t>Lifestyle</a:t>
            </a:r>
          </a:p>
          <a:p>
            <a:pPr algn="ctr"/>
            <a:r>
              <a:rPr lang="en-US" sz="2000" b="1" dirty="0">
                <a:solidFill>
                  <a:srgbClr val="C00000"/>
                </a:solidFill>
              </a:rPr>
              <a:t>Metformin</a:t>
            </a:r>
          </a:p>
          <a:p>
            <a:pPr algn="ctr"/>
            <a:r>
              <a:rPr lang="en-US" sz="2000" b="1" dirty="0">
                <a:solidFill>
                  <a:srgbClr val="C00000"/>
                </a:solidFill>
              </a:rPr>
              <a:t>Monitoring</a:t>
            </a:r>
            <a:endParaRPr lang="en-US" b="1" dirty="0">
              <a:solidFill>
                <a:srgbClr val="C00000"/>
              </a:solidFill>
            </a:endParaRPr>
          </a:p>
        </p:txBody>
      </p:sp>
      <p:sp>
        <p:nvSpPr>
          <p:cNvPr id="26" name="Rounded Rectangle 25">
            <a:extLst>
              <a:ext uri="{FF2B5EF4-FFF2-40B4-BE49-F238E27FC236}">
                <a16:creationId xmlns:a16="http://schemas.microsoft.com/office/drawing/2014/main" id="{A7089C21-5B72-B84A-9B14-A462475904C7}"/>
              </a:ext>
            </a:extLst>
          </p:cNvPr>
          <p:cNvSpPr/>
          <p:nvPr/>
        </p:nvSpPr>
        <p:spPr>
          <a:xfrm>
            <a:off x="3886200" y="5349547"/>
            <a:ext cx="3162300" cy="148453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C00000"/>
                </a:solidFill>
              </a:rPr>
              <a:t>Lifestyle</a:t>
            </a:r>
          </a:p>
          <a:p>
            <a:pPr algn="ctr"/>
            <a:r>
              <a:rPr lang="en-US" sz="2000" b="1" dirty="0">
                <a:solidFill>
                  <a:srgbClr val="C00000"/>
                </a:solidFill>
              </a:rPr>
              <a:t>Metformin</a:t>
            </a:r>
          </a:p>
          <a:p>
            <a:pPr algn="ctr"/>
            <a:r>
              <a:rPr lang="en-US" sz="2000" b="1" dirty="0">
                <a:solidFill>
                  <a:srgbClr val="C00000"/>
                </a:solidFill>
              </a:rPr>
              <a:t>OCP</a:t>
            </a:r>
          </a:p>
          <a:p>
            <a:pPr algn="ctr"/>
            <a:r>
              <a:rPr lang="en-US" sz="2000" b="1" dirty="0">
                <a:solidFill>
                  <a:srgbClr val="C00000"/>
                </a:solidFill>
              </a:rPr>
              <a:t>OI – CC/Letrozole/ Gonadotropin</a:t>
            </a:r>
            <a:endParaRPr lang="en-US" sz="2400" b="1" dirty="0">
              <a:solidFill>
                <a:srgbClr val="C00000"/>
              </a:solidFill>
            </a:endParaRPr>
          </a:p>
        </p:txBody>
      </p:sp>
      <p:sp>
        <p:nvSpPr>
          <p:cNvPr id="27" name="Rounded Rectangle 26">
            <a:extLst>
              <a:ext uri="{FF2B5EF4-FFF2-40B4-BE49-F238E27FC236}">
                <a16:creationId xmlns:a16="http://schemas.microsoft.com/office/drawing/2014/main" id="{C952EFF3-C057-1F41-831B-1F2A1D194874}"/>
              </a:ext>
            </a:extLst>
          </p:cNvPr>
          <p:cNvSpPr/>
          <p:nvPr/>
        </p:nvSpPr>
        <p:spPr>
          <a:xfrm>
            <a:off x="1533525" y="5399026"/>
            <a:ext cx="2197100" cy="109067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C00000"/>
                </a:solidFill>
              </a:rPr>
              <a:t>Lifestyle</a:t>
            </a:r>
          </a:p>
          <a:p>
            <a:pPr algn="ctr"/>
            <a:r>
              <a:rPr lang="en-US" sz="2000" b="1" dirty="0">
                <a:solidFill>
                  <a:srgbClr val="C00000"/>
                </a:solidFill>
              </a:rPr>
              <a:t>OCP</a:t>
            </a:r>
          </a:p>
          <a:p>
            <a:pPr algn="ctr"/>
            <a:r>
              <a:rPr lang="en-US" sz="2000" b="1" dirty="0">
                <a:solidFill>
                  <a:srgbClr val="C00000"/>
                </a:solidFill>
              </a:rPr>
              <a:t>Anti androgens</a:t>
            </a:r>
          </a:p>
        </p:txBody>
      </p:sp>
      <p:cxnSp>
        <p:nvCxnSpPr>
          <p:cNvPr id="29" name="Straight Arrow Connector 28">
            <a:extLst>
              <a:ext uri="{FF2B5EF4-FFF2-40B4-BE49-F238E27FC236}">
                <a16:creationId xmlns:a16="http://schemas.microsoft.com/office/drawing/2014/main" id="{00981193-7081-2F41-B2BE-544A74625383}"/>
              </a:ext>
            </a:extLst>
          </p:cNvPr>
          <p:cNvCxnSpPr>
            <a:cxnSpLocks/>
            <a:stCxn id="6" idx="2"/>
            <a:endCxn id="9" idx="0"/>
          </p:cNvCxnSpPr>
          <p:nvPr/>
        </p:nvCxnSpPr>
        <p:spPr>
          <a:xfrm flipH="1">
            <a:off x="4902200" y="2578182"/>
            <a:ext cx="2882900" cy="97785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86738D9-0C20-4547-A1FF-EFD50CD3F635}"/>
              </a:ext>
            </a:extLst>
          </p:cNvPr>
          <p:cNvCxnSpPr>
            <a:cxnSpLocks/>
            <a:endCxn id="10" idx="0"/>
          </p:cNvCxnSpPr>
          <p:nvPr/>
        </p:nvCxnSpPr>
        <p:spPr>
          <a:xfrm>
            <a:off x="7797800" y="2563754"/>
            <a:ext cx="1720850" cy="649429"/>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CBF927F3-71C7-0044-87CB-ABF21DA5B1D5}"/>
              </a:ext>
            </a:extLst>
          </p:cNvPr>
          <p:cNvCxnSpPr>
            <a:stCxn id="10" idx="2"/>
            <a:endCxn id="24" idx="0"/>
          </p:cNvCxnSpPr>
          <p:nvPr/>
        </p:nvCxnSpPr>
        <p:spPr>
          <a:xfrm>
            <a:off x="9518650" y="3683001"/>
            <a:ext cx="0" cy="78249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A410F01-A707-4C40-A240-44BE44D54D4B}"/>
              </a:ext>
            </a:extLst>
          </p:cNvPr>
          <p:cNvCxnSpPr>
            <a:stCxn id="5" idx="2"/>
          </p:cNvCxnSpPr>
          <p:nvPr/>
        </p:nvCxnSpPr>
        <p:spPr>
          <a:xfrm>
            <a:off x="2971800" y="2578183"/>
            <a:ext cx="0" cy="188731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21537643-A5D6-4740-BF14-61092352EFF0}"/>
              </a:ext>
            </a:extLst>
          </p:cNvPr>
          <p:cNvCxnSpPr>
            <a:stCxn id="5" idx="2"/>
            <a:endCxn id="9" idx="0"/>
          </p:cNvCxnSpPr>
          <p:nvPr/>
        </p:nvCxnSpPr>
        <p:spPr>
          <a:xfrm>
            <a:off x="2971800" y="2578182"/>
            <a:ext cx="1930400" cy="97785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F09FC42-6745-9341-B74F-BBE6A601B429}"/>
              </a:ext>
            </a:extLst>
          </p:cNvPr>
          <p:cNvCxnSpPr>
            <a:cxnSpLocks/>
          </p:cNvCxnSpPr>
          <p:nvPr/>
        </p:nvCxnSpPr>
        <p:spPr>
          <a:xfrm>
            <a:off x="4953000" y="4203741"/>
            <a:ext cx="0" cy="261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7167A07C-C61B-2B49-AAB6-86BD3D540403}"/>
              </a:ext>
            </a:extLst>
          </p:cNvPr>
          <p:cNvSpPr txBox="1"/>
          <p:nvPr/>
        </p:nvSpPr>
        <p:spPr>
          <a:xfrm>
            <a:off x="3911428" y="-18736"/>
            <a:ext cx="4432300" cy="523220"/>
          </a:xfrm>
          <a:prstGeom prst="rect">
            <a:avLst/>
          </a:prstGeom>
          <a:noFill/>
        </p:spPr>
        <p:txBody>
          <a:bodyPr wrap="square" rtlCol="0">
            <a:spAutoFit/>
          </a:bodyPr>
          <a:lstStyle/>
          <a:p>
            <a:pPr algn="ctr"/>
            <a:r>
              <a:rPr lang="en-US" sz="2800" b="1" dirty="0">
                <a:solidFill>
                  <a:srgbClr val="C00000"/>
                </a:solidFill>
              </a:rPr>
              <a:t>Take Home Message</a:t>
            </a:r>
          </a:p>
        </p:txBody>
      </p:sp>
    </p:spTree>
    <p:extLst>
      <p:ext uri="{BB962C8B-B14F-4D97-AF65-F5344CB8AC3E}">
        <p14:creationId xmlns:p14="http://schemas.microsoft.com/office/powerpoint/2010/main" val="286427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DB59-B306-AD41-92C1-27E38240D9EC}"/>
              </a:ext>
            </a:extLst>
          </p:cNvPr>
          <p:cNvSpPr>
            <a:spLocks noGrp="1"/>
          </p:cNvSpPr>
          <p:nvPr>
            <p:ph type="title"/>
          </p:nvPr>
        </p:nvSpPr>
        <p:spPr>
          <a:xfrm>
            <a:off x="762493" y="-273492"/>
            <a:ext cx="10515600" cy="1325563"/>
          </a:xfrm>
        </p:spPr>
        <p:txBody>
          <a:bodyPr>
            <a:normAutofit/>
          </a:bodyPr>
          <a:lstStyle/>
          <a:p>
            <a:pPr algn="ctr"/>
            <a:r>
              <a:rPr lang="en-US" sz="3200" b="1" dirty="0">
                <a:solidFill>
                  <a:srgbClr val="AF0000"/>
                </a:solidFill>
                <a:latin typeface="Calibri" panose="020F0502020204030204" pitchFamily="34" charset="0"/>
                <a:cs typeface="Calibri" panose="020F0502020204030204" pitchFamily="34" charset="0"/>
              </a:rPr>
              <a:t>PCOS: Complex Clinical Syndrome</a:t>
            </a:r>
          </a:p>
        </p:txBody>
      </p:sp>
      <p:sp>
        <p:nvSpPr>
          <p:cNvPr id="5" name="TextBox 4">
            <a:extLst>
              <a:ext uri="{FF2B5EF4-FFF2-40B4-BE49-F238E27FC236}">
                <a16:creationId xmlns:a16="http://schemas.microsoft.com/office/drawing/2014/main" id="{1EAD11AD-B61F-9A41-B213-939845437563}"/>
              </a:ext>
            </a:extLst>
          </p:cNvPr>
          <p:cNvSpPr txBox="1"/>
          <p:nvPr/>
        </p:nvSpPr>
        <p:spPr>
          <a:xfrm>
            <a:off x="1415574" y="6573763"/>
            <a:ext cx="10585765" cy="338554"/>
          </a:xfrm>
          <a:prstGeom prst="rect">
            <a:avLst/>
          </a:prstGeom>
          <a:noFill/>
        </p:spPr>
        <p:txBody>
          <a:bodyPr wrap="square" rtlCol="0">
            <a:spAutoFit/>
          </a:bodyPr>
          <a:lstStyle/>
          <a:p>
            <a:pPr algn="r"/>
            <a:r>
              <a:rPr lang="en-AU" sz="1600" b="1" i="1" dirty="0" err="1">
                <a:solidFill>
                  <a:srgbClr val="00B050"/>
                </a:solidFill>
                <a:latin typeface="Calibri" panose="020F0502020204030204" pitchFamily="34" charset="0"/>
                <a:cs typeface="Calibri" panose="020F0502020204030204" pitchFamily="34" charset="0"/>
              </a:rPr>
              <a:t>Teede</a:t>
            </a:r>
            <a:r>
              <a:rPr lang="en-AU" sz="1600" b="1" i="1" dirty="0">
                <a:solidFill>
                  <a:srgbClr val="00B050"/>
                </a:solidFill>
                <a:latin typeface="Calibri" panose="020F0502020204030204" pitchFamily="34" charset="0"/>
                <a:cs typeface="Calibri" panose="020F0502020204030204" pitchFamily="34" charset="0"/>
              </a:rPr>
              <a:t> et al BMC Medicine 2010, Norman et al Lancet 2007, </a:t>
            </a:r>
            <a:r>
              <a:rPr lang="en-AU" sz="1600" b="1" i="1" dirty="0" err="1">
                <a:solidFill>
                  <a:srgbClr val="00B050"/>
                </a:solidFill>
                <a:latin typeface="Calibri" panose="020F0502020204030204" pitchFamily="34" charset="0"/>
                <a:cs typeface="Calibri" panose="020F0502020204030204" pitchFamily="34" charset="0"/>
              </a:rPr>
              <a:t>Teede</a:t>
            </a:r>
            <a:r>
              <a:rPr lang="en-AU" sz="1600" b="1" i="1" dirty="0">
                <a:solidFill>
                  <a:srgbClr val="00B050"/>
                </a:solidFill>
                <a:latin typeface="Calibri" panose="020F0502020204030204" pitchFamily="34" charset="0"/>
                <a:cs typeface="Calibri" panose="020F0502020204030204" pitchFamily="34" charset="0"/>
              </a:rPr>
              <a:t> et al MJA 2011</a:t>
            </a:r>
          </a:p>
        </p:txBody>
      </p:sp>
      <p:sp>
        <p:nvSpPr>
          <p:cNvPr id="6" name="Rounded Rectangle 5">
            <a:extLst>
              <a:ext uri="{FF2B5EF4-FFF2-40B4-BE49-F238E27FC236}">
                <a16:creationId xmlns:a16="http://schemas.microsoft.com/office/drawing/2014/main" id="{91410F32-B967-0A48-8E5D-7188A41CF926}"/>
              </a:ext>
            </a:extLst>
          </p:cNvPr>
          <p:cNvSpPr/>
          <p:nvPr/>
        </p:nvSpPr>
        <p:spPr>
          <a:xfrm>
            <a:off x="913907" y="1021276"/>
            <a:ext cx="1873069" cy="5965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latin typeface="Calibri" panose="020F0502020204030204" pitchFamily="34" charset="0"/>
                <a:cs typeface="Calibri" panose="020F0502020204030204" pitchFamily="34" charset="0"/>
              </a:rPr>
              <a:t>Genetics</a:t>
            </a:r>
          </a:p>
        </p:txBody>
      </p:sp>
      <p:sp>
        <p:nvSpPr>
          <p:cNvPr id="8" name="Rounded Rectangle 7">
            <a:extLst>
              <a:ext uri="{FF2B5EF4-FFF2-40B4-BE49-F238E27FC236}">
                <a16:creationId xmlns:a16="http://schemas.microsoft.com/office/drawing/2014/main" id="{7D6DBCC6-7B47-A84E-95E5-145C787EB318}"/>
              </a:ext>
            </a:extLst>
          </p:cNvPr>
          <p:cNvSpPr/>
          <p:nvPr/>
        </p:nvSpPr>
        <p:spPr>
          <a:xfrm>
            <a:off x="4175548" y="1047155"/>
            <a:ext cx="3407773" cy="5965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latin typeface="Calibri" panose="020F0502020204030204" pitchFamily="34" charset="0"/>
                <a:cs typeface="Calibri" panose="020F0502020204030204" pitchFamily="34" charset="0"/>
              </a:rPr>
              <a:t>Multigene environmental interaction</a:t>
            </a:r>
          </a:p>
        </p:txBody>
      </p:sp>
      <p:sp>
        <p:nvSpPr>
          <p:cNvPr id="9" name="Rounded Rectangle 8">
            <a:extLst>
              <a:ext uri="{FF2B5EF4-FFF2-40B4-BE49-F238E27FC236}">
                <a16:creationId xmlns:a16="http://schemas.microsoft.com/office/drawing/2014/main" id="{CE01DBA1-3AFF-0F48-82DD-124FC10D086A}"/>
              </a:ext>
            </a:extLst>
          </p:cNvPr>
          <p:cNvSpPr/>
          <p:nvPr/>
        </p:nvSpPr>
        <p:spPr>
          <a:xfrm>
            <a:off x="8989543" y="1027229"/>
            <a:ext cx="1873069" cy="5965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latin typeface="Calibri" panose="020F0502020204030204" pitchFamily="34" charset="0"/>
                <a:cs typeface="Calibri" panose="020F0502020204030204" pitchFamily="34" charset="0"/>
              </a:rPr>
              <a:t>Environment and Lifestyle</a:t>
            </a:r>
          </a:p>
        </p:txBody>
      </p:sp>
      <p:sp>
        <p:nvSpPr>
          <p:cNvPr id="11" name="Rounded Rectangle 10">
            <a:extLst>
              <a:ext uri="{FF2B5EF4-FFF2-40B4-BE49-F238E27FC236}">
                <a16:creationId xmlns:a16="http://schemas.microsoft.com/office/drawing/2014/main" id="{EA92D466-07F3-2145-A36B-336CF63F2665}"/>
              </a:ext>
            </a:extLst>
          </p:cNvPr>
          <p:cNvSpPr/>
          <p:nvPr/>
        </p:nvSpPr>
        <p:spPr>
          <a:xfrm>
            <a:off x="1415574" y="1989994"/>
            <a:ext cx="8891815"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Hormonal Changes</a:t>
            </a:r>
          </a:p>
          <a:p>
            <a:pPr algn="ctr"/>
            <a:r>
              <a:rPr lang="en-US" sz="2000" b="1" dirty="0">
                <a:solidFill>
                  <a:srgbClr val="C00000"/>
                </a:solidFill>
                <a:latin typeface="Calibri" panose="020F0502020204030204" pitchFamily="34" charset="0"/>
                <a:cs typeface="Calibri" panose="020F0502020204030204" pitchFamily="34" charset="0"/>
              </a:rPr>
              <a:t>Obesity exacerbates hormonal changes</a:t>
            </a:r>
          </a:p>
        </p:txBody>
      </p:sp>
      <p:sp>
        <p:nvSpPr>
          <p:cNvPr id="12" name="Rounded Rectangle 11">
            <a:extLst>
              <a:ext uri="{FF2B5EF4-FFF2-40B4-BE49-F238E27FC236}">
                <a16:creationId xmlns:a16="http://schemas.microsoft.com/office/drawing/2014/main" id="{05F04619-C4DA-1748-A707-1CF5D721F1BB}"/>
              </a:ext>
            </a:extLst>
          </p:cNvPr>
          <p:cNvSpPr/>
          <p:nvPr/>
        </p:nvSpPr>
        <p:spPr>
          <a:xfrm>
            <a:off x="8212302" y="3126141"/>
            <a:ext cx="1720305" cy="82746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Insulin</a:t>
            </a:r>
          </a:p>
        </p:txBody>
      </p:sp>
      <p:sp>
        <p:nvSpPr>
          <p:cNvPr id="13" name="Rounded Rectangle 12">
            <a:extLst>
              <a:ext uri="{FF2B5EF4-FFF2-40B4-BE49-F238E27FC236}">
                <a16:creationId xmlns:a16="http://schemas.microsoft.com/office/drawing/2014/main" id="{B61C6069-26EB-5740-BEBF-932DCFBAACB0}"/>
              </a:ext>
            </a:extLst>
          </p:cNvPr>
          <p:cNvSpPr/>
          <p:nvPr/>
        </p:nvSpPr>
        <p:spPr>
          <a:xfrm>
            <a:off x="1606235" y="3201161"/>
            <a:ext cx="1720305" cy="7524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Androgens</a:t>
            </a:r>
          </a:p>
        </p:txBody>
      </p:sp>
      <p:cxnSp>
        <p:nvCxnSpPr>
          <p:cNvPr id="15" name="Straight Arrow Connector 14">
            <a:extLst>
              <a:ext uri="{FF2B5EF4-FFF2-40B4-BE49-F238E27FC236}">
                <a16:creationId xmlns:a16="http://schemas.microsoft.com/office/drawing/2014/main" id="{9B2D51B0-56AC-C749-A98D-0590171061E7}"/>
              </a:ext>
            </a:extLst>
          </p:cNvPr>
          <p:cNvCxnSpPr>
            <a:cxnSpLocks/>
          </p:cNvCxnSpPr>
          <p:nvPr/>
        </p:nvCxnSpPr>
        <p:spPr>
          <a:xfrm flipV="1">
            <a:off x="1776549" y="3429000"/>
            <a:ext cx="0" cy="236732"/>
          </a:xfrm>
          <a:prstGeom prst="straightConnector1">
            <a:avLst/>
          </a:prstGeom>
          <a:ln w="3810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8E9AB0-328E-2C49-BB5C-1C3F504F9200}"/>
              </a:ext>
            </a:extLst>
          </p:cNvPr>
          <p:cNvCxnSpPr>
            <a:cxnSpLocks/>
          </p:cNvCxnSpPr>
          <p:nvPr/>
        </p:nvCxnSpPr>
        <p:spPr>
          <a:xfrm flipV="1">
            <a:off x="8525709" y="3375949"/>
            <a:ext cx="0" cy="236732"/>
          </a:xfrm>
          <a:prstGeom prst="straightConnector1">
            <a:avLst/>
          </a:prstGeom>
          <a:ln w="38100">
            <a:solidFill>
              <a:srgbClr val="BE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40B13B8B-331C-5147-8D38-A09141E2456E}"/>
              </a:ext>
            </a:extLst>
          </p:cNvPr>
          <p:cNvSpPr/>
          <p:nvPr/>
        </p:nvSpPr>
        <p:spPr>
          <a:xfrm>
            <a:off x="4419407" y="4101239"/>
            <a:ext cx="2667470" cy="926914"/>
          </a:xfrm>
          <a:prstGeom prst="roundRect">
            <a:avLst/>
          </a:prstGeom>
          <a:solidFill>
            <a:srgbClr val="FFF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Ovarian follicles</a:t>
            </a:r>
          </a:p>
          <a:p>
            <a:pPr algn="ctr"/>
            <a:r>
              <a:rPr lang="en-US" sz="2000" b="1" dirty="0">
                <a:solidFill>
                  <a:schemeClr val="tx1"/>
                </a:solidFill>
                <a:latin typeface="Calibri" panose="020F0502020204030204" pitchFamily="34" charset="0"/>
                <a:cs typeface="Calibri" panose="020F0502020204030204" pitchFamily="34" charset="0"/>
              </a:rPr>
              <a:t>Anovulation </a:t>
            </a:r>
          </a:p>
          <a:p>
            <a:pPr algn="ctr"/>
            <a:r>
              <a:rPr lang="en-US" sz="2000" b="1" dirty="0">
                <a:solidFill>
                  <a:schemeClr val="tx1"/>
                </a:solidFill>
                <a:latin typeface="Calibri" panose="020F0502020204030204" pitchFamily="34" charset="0"/>
                <a:cs typeface="Calibri" panose="020F0502020204030204" pitchFamily="34" charset="0"/>
              </a:rPr>
              <a:t>Estrogens</a:t>
            </a:r>
          </a:p>
        </p:txBody>
      </p:sp>
      <p:sp>
        <p:nvSpPr>
          <p:cNvPr id="19" name="Rounded Rectangle 18">
            <a:extLst>
              <a:ext uri="{FF2B5EF4-FFF2-40B4-BE49-F238E27FC236}">
                <a16:creationId xmlns:a16="http://schemas.microsoft.com/office/drawing/2014/main" id="{BCF5DFA5-133C-044E-A7E8-79D3F69BF8D0}"/>
              </a:ext>
            </a:extLst>
          </p:cNvPr>
          <p:cNvSpPr/>
          <p:nvPr/>
        </p:nvSpPr>
        <p:spPr>
          <a:xfrm>
            <a:off x="7738719" y="4106698"/>
            <a:ext cx="2667470" cy="926914"/>
          </a:xfrm>
          <a:prstGeom prst="roundRect">
            <a:avLst/>
          </a:prstGeom>
          <a:solidFill>
            <a:srgbClr val="FFF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Type II Diabetes</a:t>
            </a:r>
          </a:p>
          <a:p>
            <a:pPr algn="ctr"/>
            <a:r>
              <a:rPr lang="en-US" sz="2000" b="1" dirty="0">
                <a:solidFill>
                  <a:schemeClr val="tx1"/>
                </a:solidFill>
                <a:latin typeface="Calibri" panose="020F0502020204030204" pitchFamily="34" charset="0"/>
                <a:cs typeface="Calibri" panose="020F0502020204030204" pitchFamily="34" charset="0"/>
              </a:rPr>
              <a:t>Metabolic Syndrome </a:t>
            </a:r>
          </a:p>
        </p:txBody>
      </p:sp>
      <p:sp>
        <p:nvSpPr>
          <p:cNvPr id="20" name="Rounded Rectangle 19">
            <a:extLst>
              <a:ext uri="{FF2B5EF4-FFF2-40B4-BE49-F238E27FC236}">
                <a16:creationId xmlns:a16="http://schemas.microsoft.com/office/drawing/2014/main" id="{445E92F9-20DC-004F-91CF-1FB4D22B6200}"/>
              </a:ext>
            </a:extLst>
          </p:cNvPr>
          <p:cNvSpPr/>
          <p:nvPr/>
        </p:nvSpPr>
        <p:spPr>
          <a:xfrm>
            <a:off x="7903029" y="5292850"/>
            <a:ext cx="2625634" cy="569405"/>
          </a:xfrm>
          <a:prstGeom prst="roundRect">
            <a:avLst/>
          </a:prstGeom>
          <a:solidFill>
            <a:srgbClr val="E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Cardiovascular risk</a:t>
            </a:r>
          </a:p>
          <a:p>
            <a:pPr algn="ctr"/>
            <a:r>
              <a:rPr lang="en-US" sz="2000" b="1" dirty="0">
                <a:solidFill>
                  <a:schemeClr val="tx1"/>
                </a:solidFill>
                <a:latin typeface="Calibri" panose="020F0502020204030204" pitchFamily="34" charset="0"/>
                <a:cs typeface="Calibri" panose="020F0502020204030204" pitchFamily="34" charset="0"/>
              </a:rPr>
              <a:t>Hypertension</a:t>
            </a:r>
          </a:p>
        </p:txBody>
      </p:sp>
      <p:sp>
        <p:nvSpPr>
          <p:cNvPr id="21" name="Rounded Rectangle 20">
            <a:extLst>
              <a:ext uri="{FF2B5EF4-FFF2-40B4-BE49-F238E27FC236}">
                <a16:creationId xmlns:a16="http://schemas.microsoft.com/office/drawing/2014/main" id="{84035378-0D0A-454E-A069-515776339FF7}"/>
              </a:ext>
            </a:extLst>
          </p:cNvPr>
          <p:cNvSpPr/>
          <p:nvPr/>
        </p:nvSpPr>
        <p:spPr>
          <a:xfrm>
            <a:off x="4175548" y="5309191"/>
            <a:ext cx="3335876" cy="569406"/>
          </a:xfrm>
          <a:prstGeom prst="roundRect">
            <a:avLst/>
          </a:prstGeom>
          <a:solidFill>
            <a:srgbClr val="E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Menstrual disturbances       Sub-fertility</a:t>
            </a:r>
          </a:p>
        </p:txBody>
      </p:sp>
      <p:sp>
        <p:nvSpPr>
          <p:cNvPr id="22" name="Rounded Rectangle 21">
            <a:extLst>
              <a:ext uri="{FF2B5EF4-FFF2-40B4-BE49-F238E27FC236}">
                <a16:creationId xmlns:a16="http://schemas.microsoft.com/office/drawing/2014/main" id="{8ADB3A8E-9017-D244-B798-CA89C0BFBA50}"/>
              </a:ext>
            </a:extLst>
          </p:cNvPr>
          <p:cNvSpPr/>
          <p:nvPr/>
        </p:nvSpPr>
        <p:spPr>
          <a:xfrm>
            <a:off x="1016810" y="5331170"/>
            <a:ext cx="2625634" cy="569406"/>
          </a:xfrm>
          <a:prstGeom prst="roundRect">
            <a:avLst/>
          </a:prstGeom>
          <a:solidFill>
            <a:srgbClr val="EB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Hirsutism  and Acne</a:t>
            </a:r>
          </a:p>
        </p:txBody>
      </p:sp>
      <p:sp>
        <p:nvSpPr>
          <p:cNvPr id="24" name="Rounded Rectangle 23">
            <a:extLst>
              <a:ext uri="{FF2B5EF4-FFF2-40B4-BE49-F238E27FC236}">
                <a16:creationId xmlns:a16="http://schemas.microsoft.com/office/drawing/2014/main" id="{41739864-8564-3C42-90FA-5E0318E776B2}"/>
              </a:ext>
            </a:extLst>
          </p:cNvPr>
          <p:cNvSpPr/>
          <p:nvPr/>
        </p:nvSpPr>
        <p:spPr>
          <a:xfrm>
            <a:off x="1722004" y="6170017"/>
            <a:ext cx="8062276" cy="381767"/>
          </a:xfrm>
          <a:prstGeom prst="roundRect">
            <a:avLst/>
          </a:prstGeom>
          <a:solidFill>
            <a:srgbClr val="FFC6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Calibri" panose="020F0502020204030204" pitchFamily="34" charset="0"/>
                <a:cs typeface="Calibri" panose="020F0502020204030204" pitchFamily="34" charset="0"/>
              </a:rPr>
              <a:t>Psychosocial issues: body image, self esteem, depression and anxiety</a:t>
            </a:r>
          </a:p>
        </p:txBody>
      </p:sp>
      <p:cxnSp>
        <p:nvCxnSpPr>
          <p:cNvPr id="27" name="Straight Arrow Connector 26">
            <a:extLst>
              <a:ext uri="{FF2B5EF4-FFF2-40B4-BE49-F238E27FC236}">
                <a16:creationId xmlns:a16="http://schemas.microsoft.com/office/drawing/2014/main" id="{698A08C6-B1CD-9549-9F5F-67B1CB2BF5D0}"/>
              </a:ext>
            </a:extLst>
          </p:cNvPr>
          <p:cNvCxnSpPr>
            <a:stCxn id="6" idx="2"/>
          </p:cNvCxnSpPr>
          <p:nvPr/>
        </p:nvCxnSpPr>
        <p:spPr>
          <a:xfrm flipH="1">
            <a:off x="1850441" y="1617812"/>
            <a:ext cx="1" cy="372182"/>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2C3C608-8CB9-104D-ACA3-B7DA3AF6E30C}"/>
              </a:ext>
            </a:extLst>
          </p:cNvPr>
          <p:cNvCxnSpPr/>
          <p:nvPr/>
        </p:nvCxnSpPr>
        <p:spPr>
          <a:xfrm flipH="1">
            <a:off x="5883658" y="1653954"/>
            <a:ext cx="1" cy="372182"/>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59527CA-1AEC-F843-9466-34626F8F69BA}"/>
              </a:ext>
            </a:extLst>
          </p:cNvPr>
          <p:cNvCxnSpPr/>
          <p:nvPr/>
        </p:nvCxnSpPr>
        <p:spPr>
          <a:xfrm flipH="1">
            <a:off x="9926077" y="1636884"/>
            <a:ext cx="1" cy="372182"/>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13504C4-2094-374E-BB91-2295FF886305}"/>
              </a:ext>
            </a:extLst>
          </p:cNvPr>
          <p:cNvCxnSpPr>
            <a:endCxn id="13" idx="0"/>
          </p:cNvCxnSpPr>
          <p:nvPr/>
        </p:nvCxnSpPr>
        <p:spPr>
          <a:xfrm>
            <a:off x="2466387" y="2904394"/>
            <a:ext cx="1" cy="296767"/>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EDE5301-B30C-7B4B-8C3B-CBAC36B2024A}"/>
              </a:ext>
            </a:extLst>
          </p:cNvPr>
          <p:cNvCxnSpPr/>
          <p:nvPr/>
        </p:nvCxnSpPr>
        <p:spPr>
          <a:xfrm>
            <a:off x="9072455" y="2902192"/>
            <a:ext cx="1" cy="296767"/>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E4AD45C-710D-7546-9327-8CC662EFBA08}"/>
              </a:ext>
            </a:extLst>
          </p:cNvPr>
          <p:cNvCxnSpPr>
            <a:cxnSpLocks/>
            <a:stCxn id="19" idx="2"/>
          </p:cNvCxnSpPr>
          <p:nvPr/>
        </p:nvCxnSpPr>
        <p:spPr>
          <a:xfrm>
            <a:off x="9072454" y="5033612"/>
            <a:ext cx="0" cy="304800"/>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56A3DC7-B911-C84D-8783-6C1F8BC13F24}"/>
              </a:ext>
            </a:extLst>
          </p:cNvPr>
          <p:cNvCxnSpPr/>
          <p:nvPr/>
        </p:nvCxnSpPr>
        <p:spPr>
          <a:xfrm>
            <a:off x="5768682" y="5062155"/>
            <a:ext cx="0" cy="230695"/>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85405D2-DE62-D442-8900-A8B3248BA406}"/>
              </a:ext>
            </a:extLst>
          </p:cNvPr>
          <p:cNvCxnSpPr/>
          <p:nvPr/>
        </p:nvCxnSpPr>
        <p:spPr>
          <a:xfrm>
            <a:off x="9072454" y="3953607"/>
            <a:ext cx="0" cy="230695"/>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A37FC1F-96A7-E847-A6BB-BC4CAEFD0CFD}"/>
              </a:ext>
            </a:extLst>
          </p:cNvPr>
          <p:cNvCxnSpPr>
            <a:stCxn id="22" idx="2"/>
          </p:cNvCxnSpPr>
          <p:nvPr/>
        </p:nvCxnSpPr>
        <p:spPr>
          <a:xfrm>
            <a:off x="2329627" y="5900576"/>
            <a:ext cx="0" cy="259059"/>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D31AB63-7B41-584D-9C88-4CD16421DEE8}"/>
              </a:ext>
            </a:extLst>
          </p:cNvPr>
          <p:cNvCxnSpPr/>
          <p:nvPr/>
        </p:nvCxnSpPr>
        <p:spPr>
          <a:xfrm>
            <a:off x="5848502" y="5900576"/>
            <a:ext cx="0" cy="259059"/>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0D8C84E-7FA8-5C45-AA14-23FC593AF132}"/>
              </a:ext>
            </a:extLst>
          </p:cNvPr>
          <p:cNvCxnSpPr/>
          <p:nvPr/>
        </p:nvCxnSpPr>
        <p:spPr>
          <a:xfrm>
            <a:off x="9215846" y="5900576"/>
            <a:ext cx="0" cy="259059"/>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9DD5146-BD5A-884B-8D6F-F1B22DDE4660}"/>
              </a:ext>
            </a:extLst>
          </p:cNvPr>
          <p:cNvCxnSpPr>
            <a:stCxn id="13" idx="3"/>
            <a:endCxn id="12" idx="1"/>
          </p:cNvCxnSpPr>
          <p:nvPr/>
        </p:nvCxnSpPr>
        <p:spPr>
          <a:xfrm flipV="1">
            <a:off x="3326540" y="3539874"/>
            <a:ext cx="4885762" cy="37510"/>
          </a:xfrm>
          <a:prstGeom prst="straightConnector1">
            <a:avLst/>
          </a:prstGeom>
          <a:ln w="57150">
            <a:solidFill>
              <a:srgbClr val="BE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3277967-C2E9-4D49-8BCE-EEB8DB330AA7}"/>
              </a:ext>
            </a:extLst>
          </p:cNvPr>
          <p:cNvCxnSpPr>
            <a:cxnSpLocks/>
            <a:endCxn id="18" idx="1"/>
          </p:cNvCxnSpPr>
          <p:nvPr/>
        </p:nvCxnSpPr>
        <p:spPr>
          <a:xfrm>
            <a:off x="3326540" y="3665732"/>
            <a:ext cx="1092867" cy="898964"/>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5F6606C-56A2-BD40-8003-AD1907600A6E}"/>
              </a:ext>
            </a:extLst>
          </p:cNvPr>
          <p:cNvCxnSpPr>
            <a:stCxn id="12" idx="1"/>
            <a:endCxn id="18" idx="3"/>
          </p:cNvCxnSpPr>
          <p:nvPr/>
        </p:nvCxnSpPr>
        <p:spPr>
          <a:xfrm flipH="1">
            <a:off x="7086877" y="3539874"/>
            <a:ext cx="1125425" cy="1024822"/>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2E6F0D3-06FA-2543-9E63-270DB8E88B31}"/>
              </a:ext>
            </a:extLst>
          </p:cNvPr>
          <p:cNvCxnSpPr>
            <a:stCxn id="13" idx="2"/>
          </p:cNvCxnSpPr>
          <p:nvPr/>
        </p:nvCxnSpPr>
        <p:spPr>
          <a:xfrm flipH="1">
            <a:off x="2466387" y="3953607"/>
            <a:ext cx="1" cy="1339243"/>
          </a:xfrm>
          <a:prstGeom prst="straightConnector1">
            <a:avLst/>
          </a:prstGeom>
          <a:ln w="57150">
            <a:solidFill>
              <a:srgbClr val="BE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3005A51-AEFF-DA4E-9AEA-40CB98870BC7}"/>
              </a:ext>
            </a:extLst>
          </p:cNvPr>
          <p:cNvCxnSpPr>
            <a:cxnSpLocks/>
          </p:cNvCxnSpPr>
          <p:nvPr/>
        </p:nvCxnSpPr>
        <p:spPr>
          <a:xfrm flipV="1">
            <a:off x="5037910" y="4730930"/>
            <a:ext cx="0" cy="236732"/>
          </a:xfrm>
          <a:prstGeom prst="straightConnector1">
            <a:avLst/>
          </a:prstGeom>
          <a:ln w="38100">
            <a:solidFill>
              <a:srgbClr val="BE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6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F87FDCF-E340-5C44-8488-37F7B27F72B9}"/>
              </a:ext>
            </a:extLst>
          </p:cNvPr>
          <p:cNvGraphicFramePr/>
          <p:nvPr>
            <p:extLst>
              <p:ext uri="{D42A27DB-BD31-4B8C-83A1-F6EECF244321}">
                <p14:modId xmlns:p14="http://schemas.microsoft.com/office/powerpoint/2010/main" val="3615350046"/>
              </p:ext>
            </p:extLst>
          </p:nvPr>
        </p:nvGraphicFramePr>
        <p:xfrm>
          <a:off x="114300" y="42334"/>
          <a:ext cx="12077699" cy="6815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8" name="TextBox 2">
            <a:extLst>
              <a:ext uri="{FF2B5EF4-FFF2-40B4-BE49-F238E27FC236}">
                <a16:creationId xmlns:a16="http://schemas.microsoft.com/office/drawing/2014/main" id="{AD150238-787D-2947-8AAF-E3EE5CAFA518}"/>
              </a:ext>
            </a:extLst>
          </p:cNvPr>
          <p:cNvSpPr txBox="1">
            <a:spLocks noChangeArrowheads="1"/>
          </p:cNvSpPr>
          <p:nvPr/>
        </p:nvSpPr>
        <p:spPr bwMode="auto">
          <a:xfrm>
            <a:off x="2711450" y="6742114"/>
            <a:ext cx="748823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Comic Sans MS" panose="030F0902030302020204" pitchFamily="66" charset="0"/>
                <a:ea typeface="MS PGothic" panose="020B0600070205080204" pitchFamily="34" charset="-128"/>
              </a:defRPr>
            </a:lvl1pPr>
            <a:lvl2pPr marL="742950" indent="-285750">
              <a:spcBef>
                <a:spcPct val="20000"/>
              </a:spcBef>
              <a:buClr>
                <a:schemeClr val="accent2"/>
              </a:buClr>
              <a:buSzPct val="65000"/>
              <a:buFont typeface="Wingdings" pitchFamily="2" charset="2"/>
              <a:buChar char="n"/>
              <a:defRPr sz="2800">
                <a:solidFill>
                  <a:schemeClr val="tx1"/>
                </a:solidFill>
                <a:latin typeface="Comic Sans MS" panose="030F0902030302020204" pitchFamily="66" charset="0"/>
                <a:ea typeface="MS PGothic"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Comic Sans MS" panose="030F0902030302020204" pitchFamily="66" charset="0"/>
                <a:ea typeface="MS PGothic"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9pPr>
          </a:lstStyle>
          <a:p>
            <a:pPr>
              <a:spcBef>
                <a:spcPct val="0"/>
              </a:spcBef>
              <a:buClrTx/>
              <a:buSzTx/>
              <a:buFontTx/>
              <a:buNone/>
            </a:pPr>
            <a:endParaRPr lang="en-US" altLang="en-US" sz="2400">
              <a:latin typeface="Times New Roman" panose="02020603050405020304" pitchFamily="18" charset="0"/>
            </a:endParaRPr>
          </a:p>
        </p:txBody>
      </p:sp>
      <p:sp>
        <p:nvSpPr>
          <p:cNvPr id="24579" name="TextBox 3">
            <a:extLst>
              <a:ext uri="{FF2B5EF4-FFF2-40B4-BE49-F238E27FC236}">
                <a16:creationId xmlns:a16="http://schemas.microsoft.com/office/drawing/2014/main" id="{72B6224A-553C-D64F-B89C-ADCA89B253B1}"/>
              </a:ext>
            </a:extLst>
          </p:cNvPr>
          <p:cNvSpPr txBox="1">
            <a:spLocks noChangeArrowheads="1"/>
          </p:cNvSpPr>
          <p:nvPr/>
        </p:nvSpPr>
        <p:spPr bwMode="auto">
          <a:xfrm>
            <a:off x="1540932" y="6027738"/>
            <a:ext cx="9144000" cy="830262"/>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rgbClr val="CCFF33"/>
              </a:buClr>
              <a:buSzPct val="70000"/>
              <a:buFont typeface="Wingdings" pitchFamily="2" charset="2"/>
              <a:buChar char="n"/>
              <a:defRPr sz="3200">
                <a:solidFill>
                  <a:schemeClr val="tx1"/>
                </a:solidFill>
                <a:latin typeface="Comic Sans MS" panose="030F0902030302020204" pitchFamily="66" charset="0"/>
                <a:ea typeface="MS PGothic" panose="020B0600070205080204" pitchFamily="34" charset="-128"/>
              </a:defRPr>
            </a:lvl1pPr>
            <a:lvl2pPr marL="742950" indent="-285750">
              <a:spcBef>
                <a:spcPct val="20000"/>
              </a:spcBef>
              <a:buClr>
                <a:schemeClr val="accent2"/>
              </a:buClr>
              <a:buSzPct val="65000"/>
              <a:buFont typeface="Wingdings" pitchFamily="2" charset="2"/>
              <a:buChar char="n"/>
              <a:defRPr sz="2800">
                <a:solidFill>
                  <a:schemeClr val="tx1"/>
                </a:solidFill>
                <a:latin typeface="Comic Sans MS" panose="030F0902030302020204" pitchFamily="66" charset="0"/>
                <a:ea typeface="MS PGothic"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Comic Sans MS" panose="030F0902030302020204" pitchFamily="66" charset="0"/>
                <a:ea typeface="MS PGothic"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9pPr>
          </a:lstStyle>
          <a:p>
            <a:pPr algn="ctr">
              <a:spcBef>
                <a:spcPct val="0"/>
              </a:spcBef>
              <a:buClrTx/>
              <a:buSzTx/>
              <a:buFontTx/>
              <a:buNone/>
            </a:pPr>
            <a:r>
              <a:rPr lang="en-US" altLang="en-US" sz="2400" b="1">
                <a:solidFill>
                  <a:srgbClr val="0000FF"/>
                </a:solidFill>
                <a:latin typeface="Calibri Bold"/>
              </a:rPr>
              <a:t>Exclude other etiologies of androgen excess</a:t>
            </a:r>
            <a:endParaRPr lang="en-US" altLang="en-US" sz="2400" b="1">
              <a:solidFill>
                <a:schemeClr val="tx2"/>
              </a:solidFill>
              <a:latin typeface="Calibri Bold"/>
            </a:endParaRPr>
          </a:p>
          <a:p>
            <a:pPr algn="ctr">
              <a:spcBef>
                <a:spcPct val="0"/>
              </a:spcBef>
              <a:buClrTx/>
              <a:buSzTx/>
              <a:buFontTx/>
              <a:buNone/>
            </a:pPr>
            <a:endParaRPr lang="en-US" altLang="en-US" sz="2400">
              <a:latin typeface="Times New Roman" panose="02020603050405020304" pitchFamily="18" charset="0"/>
            </a:endParaRPr>
          </a:p>
        </p:txBody>
      </p:sp>
      <p:pic>
        <p:nvPicPr>
          <p:cNvPr id="5" name="Picture 4">
            <a:extLst>
              <a:ext uri="{FF2B5EF4-FFF2-40B4-BE49-F238E27FC236}">
                <a16:creationId xmlns:a16="http://schemas.microsoft.com/office/drawing/2014/main" id="{9260301E-E8FE-1949-A002-33C552892BB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Layer>
                </a14:imgProps>
              </a:ext>
            </a:extLst>
          </a:blip>
          <a:stretch>
            <a:fillRect/>
          </a:stretch>
        </p:blipFill>
        <p:spPr>
          <a:xfrm>
            <a:off x="7837680" y="1064340"/>
            <a:ext cx="2554698" cy="1573403"/>
          </a:xfrm>
          <a:prstGeom prst="rect">
            <a:avLst/>
          </a:prstGeom>
        </p:spPr>
      </p:pic>
    </p:spTree>
    <p:extLst>
      <p:ext uri="{BB962C8B-B14F-4D97-AF65-F5344CB8AC3E}">
        <p14:creationId xmlns:p14="http://schemas.microsoft.com/office/powerpoint/2010/main" val="37688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EBE1D70D-AB01-1243-9207-D16389DDAA6A}"/>
              </a:ext>
            </a:extLst>
          </p:cNvPr>
          <p:cNvSpPr>
            <a:spLocks noGrp="1" noChangeArrowheads="1"/>
          </p:cNvSpPr>
          <p:nvPr>
            <p:ph type="title"/>
          </p:nvPr>
        </p:nvSpPr>
        <p:spPr>
          <a:xfrm>
            <a:off x="1841500" y="295276"/>
            <a:ext cx="8637588" cy="1262063"/>
          </a:xfrm>
        </p:spPr>
        <p:txBody>
          <a:bodyPr/>
          <a:lstStyle/>
          <a:p>
            <a:pPr algn="ctr"/>
            <a:r>
              <a:rPr lang="en-US" altLang="en-US" sz="3200" b="1">
                <a:solidFill>
                  <a:srgbClr val="800000"/>
                </a:solidFill>
                <a:latin typeface="Calibri Bold"/>
              </a:rPr>
              <a:t>Etiologies of androgen excess</a:t>
            </a:r>
            <a:br>
              <a:rPr lang="en-US" altLang="en-US" sz="3200" b="1">
                <a:solidFill>
                  <a:srgbClr val="800000"/>
                </a:solidFill>
                <a:latin typeface="Calibri Bold"/>
              </a:rPr>
            </a:br>
            <a:endParaRPr lang="en-US" altLang="en-US" b="1">
              <a:solidFill>
                <a:srgbClr val="800000"/>
              </a:solidFill>
              <a:latin typeface="Calibri Bold"/>
            </a:endParaRPr>
          </a:p>
        </p:txBody>
      </p:sp>
      <p:sp>
        <p:nvSpPr>
          <p:cNvPr id="25602" name="TextBox 2">
            <a:extLst>
              <a:ext uri="{FF2B5EF4-FFF2-40B4-BE49-F238E27FC236}">
                <a16:creationId xmlns:a16="http://schemas.microsoft.com/office/drawing/2014/main" id="{00E64AF7-FB38-D843-BDBB-560564BCBC20}"/>
              </a:ext>
            </a:extLst>
          </p:cNvPr>
          <p:cNvSpPr txBox="1">
            <a:spLocks noChangeArrowheads="1"/>
          </p:cNvSpPr>
          <p:nvPr/>
        </p:nvSpPr>
        <p:spPr bwMode="auto">
          <a:xfrm>
            <a:off x="1955800" y="1301750"/>
            <a:ext cx="8712200" cy="536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Clr>
                <a:srgbClr val="CCFF33"/>
              </a:buClr>
              <a:buSzPct val="70000"/>
              <a:buFont typeface="Wingdings" pitchFamily="2" charset="2"/>
              <a:buChar char="n"/>
              <a:defRPr sz="3200">
                <a:solidFill>
                  <a:schemeClr val="tx1"/>
                </a:solidFill>
                <a:latin typeface="Comic Sans MS" panose="030F0902030302020204" pitchFamily="66" charset="0"/>
                <a:ea typeface="MS PGothic" panose="020B0600070205080204" pitchFamily="34" charset="-128"/>
              </a:defRPr>
            </a:lvl1pPr>
            <a:lvl2pPr marL="742950" indent="-285750">
              <a:spcBef>
                <a:spcPct val="20000"/>
              </a:spcBef>
              <a:buClr>
                <a:schemeClr val="accent2"/>
              </a:buClr>
              <a:buSzPct val="65000"/>
              <a:buFont typeface="Wingdings" pitchFamily="2" charset="2"/>
              <a:buChar char="n"/>
              <a:defRPr sz="2800">
                <a:solidFill>
                  <a:schemeClr val="tx1"/>
                </a:solidFill>
                <a:latin typeface="Comic Sans MS" panose="030F0902030302020204" pitchFamily="66" charset="0"/>
                <a:ea typeface="MS PGothic"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Comic Sans MS" panose="030F0902030302020204" pitchFamily="66" charset="0"/>
                <a:ea typeface="MS PGothic"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9pPr>
          </a:lstStyle>
          <a:p>
            <a:pPr eaLnBrk="1" hangingPunct="1">
              <a:lnSpc>
                <a:spcPct val="110000"/>
              </a:lnSpc>
              <a:spcBef>
                <a:spcPct val="0"/>
              </a:spcBef>
              <a:buClr>
                <a:srgbClr val="0000FF"/>
              </a:buClr>
              <a:buSzTx/>
              <a:buFont typeface="Wingdings" pitchFamily="2" charset="2"/>
              <a:buChar char=""/>
            </a:pPr>
            <a:r>
              <a:rPr lang="en-US" altLang="en-US" sz="2400" b="1">
                <a:solidFill>
                  <a:srgbClr val="000000"/>
                </a:solidFill>
                <a:latin typeface="Calibri Bold"/>
              </a:rPr>
              <a:t>Congenital Adrenal Hyperplasia (CAH) </a:t>
            </a:r>
          </a:p>
          <a:p>
            <a:pPr eaLnBrk="1" hangingPunct="1">
              <a:lnSpc>
                <a:spcPct val="110000"/>
              </a:lnSpc>
              <a:spcBef>
                <a:spcPct val="0"/>
              </a:spcBef>
              <a:buClr>
                <a:srgbClr val="0000FF"/>
              </a:buClr>
              <a:buSzTx/>
              <a:buFont typeface="Wingdings" pitchFamily="2" charset="2"/>
              <a:buChar char=""/>
            </a:pPr>
            <a:endParaRPr lang="en-US" altLang="en-US" sz="2400" b="1">
              <a:solidFill>
                <a:srgbClr val="000000"/>
              </a:solidFill>
              <a:latin typeface="Calibri Bold"/>
            </a:endParaRPr>
          </a:p>
          <a:p>
            <a:pPr eaLnBrk="1" hangingPunct="1">
              <a:lnSpc>
                <a:spcPct val="110000"/>
              </a:lnSpc>
              <a:spcBef>
                <a:spcPct val="0"/>
              </a:spcBef>
              <a:buClr>
                <a:srgbClr val="0000FF"/>
              </a:buClr>
              <a:buSzTx/>
              <a:buFont typeface="Wingdings" pitchFamily="2" charset="2"/>
              <a:buChar char=""/>
            </a:pPr>
            <a:r>
              <a:rPr lang="en-US" altLang="en-US" sz="2400" b="1">
                <a:solidFill>
                  <a:srgbClr val="000000"/>
                </a:solidFill>
                <a:latin typeface="Calibri Bold"/>
              </a:rPr>
              <a:t>Cushing's Syndrome </a:t>
            </a:r>
          </a:p>
          <a:p>
            <a:pPr eaLnBrk="1" hangingPunct="1">
              <a:lnSpc>
                <a:spcPct val="110000"/>
              </a:lnSpc>
              <a:spcBef>
                <a:spcPct val="0"/>
              </a:spcBef>
              <a:buClr>
                <a:srgbClr val="0000FF"/>
              </a:buClr>
              <a:buSzTx/>
              <a:buFont typeface="Wingdings" pitchFamily="2" charset="2"/>
              <a:buChar char=""/>
            </a:pPr>
            <a:endParaRPr lang="en-US" altLang="en-US" sz="2400" b="1">
              <a:solidFill>
                <a:srgbClr val="000000"/>
              </a:solidFill>
              <a:latin typeface="Calibri Bold"/>
            </a:endParaRPr>
          </a:p>
          <a:p>
            <a:pPr eaLnBrk="1" hangingPunct="1">
              <a:lnSpc>
                <a:spcPct val="110000"/>
              </a:lnSpc>
              <a:spcBef>
                <a:spcPct val="0"/>
              </a:spcBef>
              <a:buClr>
                <a:srgbClr val="0000FF"/>
              </a:buClr>
              <a:buSzTx/>
              <a:buFont typeface="Wingdings" pitchFamily="2" charset="2"/>
              <a:buChar char=""/>
            </a:pPr>
            <a:r>
              <a:rPr lang="en-US" altLang="en-US" sz="2400" b="1">
                <a:solidFill>
                  <a:srgbClr val="000000"/>
                </a:solidFill>
                <a:latin typeface="Calibri Bold"/>
              </a:rPr>
              <a:t>Androgen producing tumor-ovary or adrenal </a:t>
            </a:r>
          </a:p>
          <a:p>
            <a:pPr eaLnBrk="1" hangingPunct="1">
              <a:lnSpc>
                <a:spcPct val="110000"/>
              </a:lnSpc>
              <a:spcBef>
                <a:spcPct val="0"/>
              </a:spcBef>
              <a:buClr>
                <a:srgbClr val="0000FF"/>
              </a:buClr>
              <a:buSzTx/>
              <a:buFont typeface="Wingdings" pitchFamily="2" charset="2"/>
              <a:buChar char=""/>
            </a:pPr>
            <a:endParaRPr lang="en-US" altLang="en-US" sz="2400" b="1">
              <a:solidFill>
                <a:srgbClr val="000000"/>
              </a:solidFill>
              <a:latin typeface="Calibri Bold"/>
            </a:endParaRPr>
          </a:p>
          <a:p>
            <a:pPr eaLnBrk="1" hangingPunct="1">
              <a:lnSpc>
                <a:spcPct val="110000"/>
              </a:lnSpc>
              <a:spcBef>
                <a:spcPct val="0"/>
              </a:spcBef>
              <a:buClr>
                <a:srgbClr val="0000FF"/>
              </a:buClr>
              <a:buSzTx/>
              <a:buFont typeface="Wingdings" pitchFamily="2" charset="2"/>
              <a:buChar char=""/>
            </a:pPr>
            <a:r>
              <a:rPr lang="en-US" altLang="en-US" sz="2400" b="1">
                <a:solidFill>
                  <a:srgbClr val="000000"/>
                </a:solidFill>
                <a:latin typeface="Calibri Bold"/>
              </a:rPr>
              <a:t>Exogenous sex steroids</a:t>
            </a:r>
          </a:p>
          <a:p>
            <a:pPr eaLnBrk="1" hangingPunct="1">
              <a:lnSpc>
                <a:spcPct val="110000"/>
              </a:lnSpc>
              <a:spcBef>
                <a:spcPct val="0"/>
              </a:spcBef>
              <a:buClr>
                <a:srgbClr val="0000FF"/>
              </a:buClr>
              <a:buSzTx/>
              <a:buFont typeface="Wingdings" pitchFamily="2" charset="2"/>
              <a:buChar char=""/>
            </a:pPr>
            <a:endParaRPr lang="en-US" altLang="en-US" sz="2400" b="1">
              <a:solidFill>
                <a:srgbClr val="000000"/>
              </a:solidFill>
              <a:latin typeface="Calibri Bold"/>
            </a:endParaRPr>
          </a:p>
          <a:p>
            <a:pPr eaLnBrk="1" hangingPunct="1">
              <a:lnSpc>
                <a:spcPct val="110000"/>
              </a:lnSpc>
              <a:spcBef>
                <a:spcPct val="0"/>
              </a:spcBef>
              <a:buClr>
                <a:srgbClr val="0000FF"/>
              </a:buClr>
              <a:buSzTx/>
              <a:buFont typeface="Wingdings" pitchFamily="2" charset="2"/>
              <a:buChar char=""/>
            </a:pPr>
            <a:r>
              <a:rPr lang="en-US" altLang="en-US" sz="2400" b="1">
                <a:solidFill>
                  <a:srgbClr val="000000"/>
                </a:solidFill>
                <a:latin typeface="Calibri Bold"/>
              </a:rPr>
              <a:t>Simple Obesity</a:t>
            </a:r>
            <a:br>
              <a:rPr lang="en-US" altLang="en-US" sz="2400" b="1">
                <a:solidFill>
                  <a:srgbClr val="000000"/>
                </a:solidFill>
                <a:latin typeface="Calibri Bold"/>
              </a:rPr>
            </a:br>
            <a:endParaRPr lang="en-US" altLang="en-US" sz="2400" b="1">
              <a:solidFill>
                <a:srgbClr val="000000"/>
              </a:solidFill>
              <a:latin typeface="Calibri Bold"/>
            </a:endParaRPr>
          </a:p>
          <a:p>
            <a:pPr eaLnBrk="1" hangingPunct="1">
              <a:lnSpc>
                <a:spcPct val="110000"/>
              </a:lnSpc>
              <a:spcBef>
                <a:spcPct val="0"/>
              </a:spcBef>
              <a:buClr>
                <a:srgbClr val="0000FF"/>
              </a:buClr>
              <a:buSzTx/>
              <a:buFont typeface="Wingdings" pitchFamily="2" charset="2"/>
              <a:buChar char=""/>
            </a:pPr>
            <a:r>
              <a:rPr lang="en-US" altLang="en-US" sz="2400" b="1">
                <a:solidFill>
                  <a:srgbClr val="000000"/>
                </a:solidFill>
                <a:latin typeface="Calibri Bold"/>
              </a:rPr>
              <a:t>Severely insulin resistant states </a:t>
            </a:r>
          </a:p>
          <a:p>
            <a:pPr eaLnBrk="1" hangingPunct="1">
              <a:lnSpc>
                <a:spcPct val="110000"/>
              </a:lnSpc>
              <a:spcBef>
                <a:spcPct val="0"/>
              </a:spcBef>
              <a:buClr>
                <a:srgbClr val="0000FF"/>
              </a:buClr>
              <a:buSzTx/>
              <a:buFont typeface="Wingdings" pitchFamily="2" charset="2"/>
              <a:buChar char=""/>
            </a:pPr>
            <a:endParaRPr lang="en-US" altLang="en-US" sz="2400" b="1">
              <a:solidFill>
                <a:srgbClr val="000000"/>
              </a:solidFill>
              <a:latin typeface="Calibri Bold"/>
            </a:endParaRPr>
          </a:p>
          <a:p>
            <a:pPr eaLnBrk="1" hangingPunct="1">
              <a:lnSpc>
                <a:spcPct val="110000"/>
              </a:lnSpc>
              <a:spcBef>
                <a:spcPct val="0"/>
              </a:spcBef>
              <a:buClr>
                <a:srgbClr val="0000FF"/>
              </a:buClr>
              <a:buSzTx/>
              <a:buFont typeface="Wingdings" pitchFamily="2" charset="2"/>
              <a:buChar char=""/>
            </a:pPr>
            <a:r>
              <a:rPr lang="en-US" altLang="en-US" sz="2400" b="1">
                <a:solidFill>
                  <a:srgbClr val="000000"/>
                </a:solidFill>
                <a:latin typeface="Calibri Bold"/>
              </a:rPr>
              <a:t>Other menstrual disorders </a:t>
            </a:r>
          </a:p>
        </p:txBody>
      </p:sp>
    </p:spTree>
    <p:extLst>
      <p:ext uri="{BB962C8B-B14F-4D97-AF65-F5344CB8AC3E}">
        <p14:creationId xmlns:p14="http://schemas.microsoft.com/office/powerpoint/2010/main" val="6444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43468159"/>
              </p:ext>
            </p:extLst>
          </p:nvPr>
        </p:nvGraphicFramePr>
        <p:xfrm>
          <a:off x="927463" y="886027"/>
          <a:ext cx="10332719" cy="5913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0" y="-26927"/>
            <a:ext cx="12192000" cy="1143000"/>
          </a:xfrm>
        </p:spPr>
        <p:txBody>
          <a:bodyPr>
            <a:normAutofit/>
          </a:bodyPr>
          <a:lstStyle/>
          <a:p>
            <a:pPr algn="ctr"/>
            <a:r>
              <a:rPr lang="en-US" sz="3200" b="1" dirty="0">
                <a:solidFill>
                  <a:srgbClr val="800000"/>
                </a:solidFill>
                <a:latin typeface="+mn-lt"/>
                <a:cs typeface="Comic Sans MS"/>
              </a:rPr>
              <a:t>Phenotypes of PCOS: Based on Rotterdam Guidelines                               and </a:t>
            </a:r>
            <a:r>
              <a:rPr lang="en-US" altLang="en-US" sz="3200" b="1" dirty="0">
                <a:solidFill>
                  <a:srgbClr val="800000"/>
                </a:solidFill>
                <a:latin typeface="+mn-lt"/>
              </a:rPr>
              <a:t>NIH workshop 2012 statement</a:t>
            </a:r>
            <a:endParaRPr lang="en-US" sz="3200" b="1" dirty="0">
              <a:solidFill>
                <a:srgbClr val="800000"/>
              </a:solidFill>
              <a:latin typeface="+mn-lt"/>
              <a:cs typeface="Comic Sans MS"/>
            </a:endParaRPr>
          </a:p>
        </p:txBody>
      </p:sp>
      <p:pic>
        <p:nvPicPr>
          <p:cNvPr id="5" name="Picture 4">
            <a:extLst>
              <a:ext uri="{FF2B5EF4-FFF2-40B4-BE49-F238E27FC236}">
                <a16:creationId xmlns:a16="http://schemas.microsoft.com/office/drawing/2014/main" id="{9260301E-E8FE-1949-A002-33C552892BB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Layer>
                </a14:imgProps>
              </a:ext>
            </a:extLst>
          </a:blip>
          <a:stretch>
            <a:fillRect/>
          </a:stretch>
        </p:blipFill>
        <p:spPr>
          <a:xfrm>
            <a:off x="4831124" y="3315860"/>
            <a:ext cx="2554698" cy="1573403"/>
          </a:xfrm>
          <a:prstGeom prst="rect">
            <a:avLst/>
          </a:prstGeom>
        </p:spPr>
      </p:pic>
      <p:cxnSp>
        <p:nvCxnSpPr>
          <p:cNvPr id="9" name="Straight Arrow Connector 8"/>
          <p:cNvCxnSpPr>
            <a:cxnSpLocks/>
          </p:cNvCxnSpPr>
          <p:nvPr/>
        </p:nvCxnSpPr>
        <p:spPr>
          <a:xfrm flipV="1">
            <a:off x="4572000" y="4247852"/>
            <a:ext cx="1018903" cy="284961"/>
          </a:xfrm>
          <a:prstGeom prst="straightConnector1">
            <a:avLst/>
          </a:prstGeom>
          <a:ln w="381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flipV="1">
            <a:off x="6601100" y="4302312"/>
            <a:ext cx="1043846" cy="88020"/>
          </a:xfrm>
          <a:prstGeom prst="straightConnector1">
            <a:avLst/>
          </a:prstGeom>
          <a:ln w="381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5140578" y="3275132"/>
            <a:ext cx="796641" cy="655187"/>
          </a:xfrm>
          <a:prstGeom prst="straightConnector1">
            <a:avLst/>
          </a:prstGeom>
          <a:ln w="381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flipH="1">
            <a:off x="6196343" y="2680794"/>
            <a:ext cx="466254" cy="997845"/>
          </a:xfrm>
          <a:prstGeom prst="straightConnector1">
            <a:avLst/>
          </a:prstGeom>
          <a:ln w="38100">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35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8"/>
          <p:cNvGraphicFramePr>
            <a:graphicFrameLocks/>
          </p:cNvGraphicFramePr>
          <p:nvPr>
            <p:extLst>
              <p:ext uri="{D42A27DB-BD31-4B8C-83A1-F6EECF244321}">
                <p14:modId xmlns:p14="http://schemas.microsoft.com/office/powerpoint/2010/main" val="2113716838"/>
              </p:ext>
            </p:extLst>
          </p:nvPr>
        </p:nvGraphicFramePr>
        <p:xfrm>
          <a:off x="496388" y="2357118"/>
          <a:ext cx="10972800" cy="4372503"/>
        </p:xfrm>
        <a:graphic>
          <a:graphicData uri="http://schemas.openxmlformats.org/drawingml/2006/table">
            <a:tbl>
              <a:tblPr/>
              <a:tblGrid>
                <a:gridCol w="1854653">
                  <a:extLst>
                    <a:ext uri="{9D8B030D-6E8A-4147-A177-3AD203B41FA5}">
                      <a16:colId xmlns:a16="http://schemas.microsoft.com/office/drawing/2014/main" val="20000"/>
                    </a:ext>
                  </a:extLst>
                </a:gridCol>
                <a:gridCol w="1559946">
                  <a:extLst>
                    <a:ext uri="{9D8B030D-6E8A-4147-A177-3AD203B41FA5}">
                      <a16:colId xmlns:a16="http://schemas.microsoft.com/office/drawing/2014/main" val="20001"/>
                    </a:ext>
                  </a:extLst>
                </a:gridCol>
                <a:gridCol w="1506765">
                  <a:extLst>
                    <a:ext uri="{9D8B030D-6E8A-4147-A177-3AD203B41FA5}">
                      <a16:colId xmlns:a16="http://schemas.microsoft.com/office/drawing/2014/main" val="2752083816"/>
                    </a:ext>
                  </a:extLst>
                </a:gridCol>
                <a:gridCol w="1524492">
                  <a:extLst>
                    <a:ext uri="{9D8B030D-6E8A-4147-A177-3AD203B41FA5}">
                      <a16:colId xmlns:a16="http://schemas.microsoft.com/office/drawing/2014/main" val="20002"/>
                    </a:ext>
                  </a:extLst>
                </a:gridCol>
                <a:gridCol w="1418133">
                  <a:extLst>
                    <a:ext uri="{9D8B030D-6E8A-4147-A177-3AD203B41FA5}">
                      <a16:colId xmlns:a16="http://schemas.microsoft.com/office/drawing/2014/main" val="20004"/>
                    </a:ext>
                  </a:extLst>
                </a:gridCol>
                <a:gridCol w="1542220">
                  <a:extLst>
                    <a:ext uri="{9D8B030D-6E8A-4147-A177-3AD203B41FA5}">
                      <a16:colId xmlns:a16="http://schemas.microsoft.com/office/drawing/2014/main" val="20005"/>
                    </a:ext>
                  </a:extLst>
                </a:gridCol>
                <a:gridCol w="1566591">
                  <a:extLst>
                    <a:ext uri="{9D8B030D-6E8A-4147-A177-3AD203B41FA5}">
                      <a16:colId xmlns:a16="http://schemas.microsoft.com/office/drawing/2014/main" val="604302259"/>
                    </a:ext>
                  </a:extLst>
                </a:gridCol>
              </a:tblGrid>
              <a:tr h="67440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GB" sz="1800" b="0" i="0" u="none" strike="noStrike" cap="none" normalizeH="0" baseline="0" noProof="0" dirty="0">
                        <a:ln>
                          <a:noFill/>
                        </a:ln>
                        <a:solidFill>
                          <a:srgbClr val="0000FF"/>
                        </a:solidFill>
                        <a:effectLst/>
                        <a:latin typeface="+mn-lt"/>
                        <a:cs typeface="Comic Sans MS"/>
                      </a:endParaRP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660066"/>
                          </a:solidFill>
                          <a:effectLst/>
                          <a:latin typeface="+mn-lt"/>
                          <a:cs typeface="Comic Sans MS"/>
                        </a:rPr>
                        <a:t>Androgen levels</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660066"/>
                          </a:solidFill>
                          <a:effectLst/>
                          <a:latin typeface="+mn-lt"/>
                          <a:cs typeface="Comic Sans MS"/>
                        </a:rPr>
                        <a:t>LH levels</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660066"/>
                          </a:solidFill>
                          <a:effectLst/>
                          <a:latin typeface="+mn-lt"/>
                          <a:cs typeface="Comic Sans MS"/>
                        </a:rPr>
                        <a:t>Ovarian size</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660066"/>
                          </a:solidFill>
                          <a:effectLst/>
                          <a:latin typeface="+mn-lt"/>
                          <a:cs typeface="Comic Sans MS"/>
                        </a:rPr>
                        <a:t>AMH levels</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660066"/>
                          </a:solidFill>
                          <a:effectLst/>
                          <a:latin typeface="+mn-lt"/>
                          <a:cs typeface="Comic Sans MS"/>
                        </a:rPr>
                        <a:t>Body weight</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660066"/>
                          </a:solidFill>
                          <a:effectLst/>
                          <a:latin typeface="+mn-lt"/>
                          <a:cs typeface="Comic Sans MS"/>
                        </a:rPr>
                        <a:t>Insulin resistance</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7965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2033D3"/>
                          </a:solidFill>
                          <a:effectLst/>
                          <a:latin typeface="+mn-lt"/>
                          <a:cs typeface="Comic Sans MS"/>
                        </a:rPr>
                        <a:t>PHENOTYPE A</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965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2033D3"/>
                          </a:solidFill>
                          <a:effectLst/>
                          <a:latin typeface="+mn-lt"/>
                          <a:cs typeface="Comic Sans MS"/>
                        </a:rPr>
                        <a:t>PHENOTYPE B</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lang="en-GB" sz="2000" b="1" noProof="0" dirty="0">
                          <a:solidFill>
                            <a:srgbClr val="C00000"/>
                          </a:solidFill>
                          <a:latin typeface="+mn-lt"/>
                          <a:cs typeface="Comic Sans MS"/>
                        </a:rPr>
                        <a:t>Moderately 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lang="en-GB" sz="2000" b="1" i="0" kern="1200" baseline="0" noProof="0">
                          <a:solidFill>
                            <a:srgbClr val="008000"/>
                          </a:solidFill>
                          <a:latin typeface="+mn-lt"/>
                          <a:ea typeface="+mn-ea"/>
                          <a:cs typeface="Comic Sans MS"/>
                        </a:rPr>
                        <a:t>Normal</a:t>
                      </a:r>
                      <a:endParaRPr lang="en-GB" sz="2000" b="1" noProof="0">
                        <a:solidFill>
                          <a:srgbClr val="008000"/>
                        </a:solidFill>
                        <a:latin typeface="+mn-lt"/>
                        <a:cs typeface="Comic Sans MS"/>
                      </a:endParaRP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chemeClr val="accent3">
                              <a:lumMod val="75000"/>
                            </a:schemeClr>
                          </a:solidFill>
                          <a:effectLst/>
                          <a:latin typeface="+mn-lt"/>
                          <a:cs typeface="Comic Sans MS"/>
                        </a:rPr>
                        <a:t>Mild increase</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FF0000"/>
                          </a:solidFill>
                          <a:effectLst/>
                          <a:latin typeface="+mn-lt"/>
                          <a:cs typeface="Comic Sans MS"/>
                        </a:rPr>
                        <a:t>Increased</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6749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2033D3"/>
                          </a:solidFill>
                          <a:effectLst/>
                          <a:latin typeface="+mn-lt"/>
                          <a:cs typeface="Comic Sans MS"/>
                        </a:rPr>
                        <a:t>PHENOTYPE C</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C00000"/>
                          </a:solidFill>
                          <a:effectLst/>
                          <a:latin typeface="+mn-lt"/>
                          <a:cs typeface="Comic Sans MS"/>
                        </a:rPr>
                        <a:t>Moderately 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008000"/>
                          </a:solidFill>
                          <a:effectLst/>
                          <a:latin typeface="+mn-lt"/>
                          <a:cs typeface="Comic Sans MS"/>
                        </a:rPr>
                        <a:t>Normal</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C00000"/>
                          </a:solidFill>
                          <a:effectLst/>
                          <a:latin typeface="+mn-lt"/>
                          <a:cs typeface="Comic Sans MS"/>
                        </a:rPr>
                        <a:t>Moderately 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chemeClr val="accent3">
                              <a:lumMod val="75000"/>
                            </a:schemeClr>
                          </a:solidFill>
                          <a:effectLst/>
                          <a:latin typeface="+mn-lt"/>
                          <a:cs typeface="Comic Sans MS"/>
                        </a:rPr>
                        <a:t>Mild increase</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lang="en-GB" sz="2000" b="1" i="0" kern="1200" baseline="0" noProof="0">
                          <a:solidFill>
                            <a:srgbClr val="C00000"/>
                          </a:solidFill>
                          <a:latin typeface="+mn-lt"/>
                          <a:ea typeface="+mn-ea"/>
                          <a:cs typeface="Comic Sans MS"/>
                        </a:rPr>
                        <a:t>Moderately increased</a:t>
                      </a:r>
                      <a:endParaRPr lang="en-GB" sz="2000" b="1" noProof="0">
                        <a:solidFill>
                          <a:srgbClr val="C00000"/>
                        </a:solidFill>
                        <a:latin typeface="+mn-lt"/>
                        <a:cs typeface="Comic Sans MS"/>
                      </a:endParaRP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lang="en-GB" sz="2000" b="1" noProof="0" dirty="0">
                          <a:solidFill>
                            <a:srgbClr val="C00000"/>
                          </a:solidFill>
                          <a:latin typeface="+mn-lt"/>
                          <a:cs typeface="Comic Sans MS"/>
                        </a:rPr>
                        <a:t>Moderately increased</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6749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2033D3"/>
                          </a:solidFill>
                          <a:effectLst/>
                          <a:latin typeface="+mn-lt"/>
                          <a:cs typeface="Comic Sans MS"/>
                        </a:rPr>
                        <a:t>PHENOTYPE D</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77933C"/>
                          </a:solidFill>
                          <a:effectLst/>
                          <a:latin typeface="+mn-lt"/>
                          <a:cs typeface="Comic Sans MS"/>
                        </a:rPr>
                        <a:t>Mild increase</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008000"/>
                          </a:solidFill>
                          <a:effectLst/>
                          <a:latin typeface="+mn-lt"/>
                          <a:cs typeface="Comic Sans MS"/>
                        </a:rPr>
                        <a:t>Normal</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C00000"/>
                          </a:solidFill>
                          <a:effectLst/>
                          <a:latin typeface="+mn-lt"/>
                          <a:cs typeface="Comic Sans MS"/>
                        </a:rPr>
                        <a:t>Moderately increased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a:ln>
                            <a:noFill/>
                          </a:ln>
                          <a:solidFill>
                            <a:srgbClr val="008000"/>
                          </a:solidFill>
                          <a:effectLst/>
                          <a:latin typeface="+mn-lt"/>
                          <a:cs typeface="Comic Sans MS"/>
                        </a:rPr>
                        <a:t>Normal</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lang="en-GB" sz="2000" b="1" i="0" kern="1200" baseline="0" noProof="0" dirty="0">
                          <a:solidFill>
                            <a:srgbClr val="008000"/>
                          </a:solidFill>
                          <a:latin typeface="+mn-lt"/>
                          <a:ea typeface="+mn-ea"/>
                          <a:cs typeface="Comic Sans MS"/>
                        </a:rPr>
                        <a:t>Normal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GB" sz="2000" b="1" i="0" u="none" strike="noStrike" cap="none" normalizeH="0" baseline="0" noProof="0" dirty="0">
                        <a:ln>
                          <a:noFill/>
                        </a:ln>
                        <a:solidFill>
                          <a:srgbClr val="008000"/>
                        </a:solidFill>
                        <a:effectLst/>
                        <a:latin typeface="+mn-lt"/>
                        <a:cs typeface="Comic Sans MS"/>
                      </a:endParaRP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GB" sz="2000" b="1" i="0" u="none" strike="noStrike" cap="none" normalizeH="0" baseline="0" noProof="0" dirty="0">
                          <a:ln>
                            <a:noFill/>
                          </a:ln>
                          <a:solidFill>
                            <a:srgbClr val="008000"/>
                          </a:solidFill>
                          <a:effectLst/>
                          <a:latin typeface="+mn-lt"/>
                          <a:cs typeface="Comic Sans MS"/>
                        </a:rPr>
                        <a:t>Normal</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4" name="Content Placeholder 3">
            <a:extLst>
              <a:ext uri="{FF2B5EF4-FFF2-40B4-BE49-F238E27FC236}">
                <a16:creationId xmlns:a16="http://schemas.microsoft.com/office/drawing/2014/main" id="{86164486-547A-CF42-9D5A-DC7104B8BCD9}"/>
              </a:ext>
            </a:extLst>
          </p:cNvPr>
          <p:cNvGraphicFramePr>
            <a:graphicFrameLocks/>
          </p:cNvGraphicFramePr>
          <p:nvPr/>
        </p:nvGraphicFramePr>
        <p:xfrm>
          <a:off x="4998393" y="1"/>
          <a:ext cx="5682309" cy="2219087"/>
        </p:xfrm>
        <a:graphic>
          <a:graphicData uri="http://schemas.openxmlformats.org/presentationml/2006/ole">
            <mc:AlternateContent xmlns:mc="http://schemas.openxmlformats.org/markup-compatibility/2006">
              <mc:Choice xmlns:v="urn:schemas-microsoft-com:vml" Requires="v">
                <p:oleObj spid="_x0000_s1028" name="Chart" r:id="rId3" imgW="8483600" imgH="4210050" progId="Excel.Chart.8">
                  <p:embed/>
                </p:oleObj>
              </mc:Choice>
              <mc:Fallback>
                <p:oleObj name="Chart" r:id="rId3" imgW="8483600" imgH="4210050" progId="Excel.Chart.8">
                  <p:embed/>
                  <p:pic>
                    <p:nvPicPr>
                      <p:cNvPr id="4" name="Content Placeholder 3">
                        <a:extLst>
                          <a:ext uri="{FF2B5EF4-FFF2-40B4-BE49-F238E27FC236}">
                            <a16:creationId xmlns:a16="http://schemas.microsoft.com/office/drawing/2014/main" id="{86164486-547A-CF42-9D5A-DC7104B8BCD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393" y="1"/>
                        <a:ext cx="5682309" cy="2219087"/>
                      </a:xfrm>
                      <a:prstGeom prst="rect">
                        <a:avLst/>
                      </a:prstGeom>
                      <a:noFill/>
                      <a:ln>
                        <a:noFill/>
                      </a:ln>
                    </p:spPr>
                  </p:pic>
                </p:oleObj>
              </mc:Fallback>
            </mc:AlternateContent>
          </a:graphicData>
        </a:graphic>
      </p:graphicFrame>
      <p:sp>
        <p:nvSpPr>
          <p:cNvPr id="5" name="Rectangle 2">
            <a:extLst>
              <a:ext uri="{FF2B5EF4-FFF2-40B4-BE49-F238E27FC236}">
                <a16:creationId xmlns:a16="http://schemas.microsoft.com/office/drawing/2014/main" id="{CF11C0CD-4BA8-EC4A-8918-D117F0A2B497}"/>
              </a:ext>
            </a:extLst>
          </p:cNvPr>
          <p:cNvSpPr txBox="1">
            <a:spLocks noChangeArrowheads="1"/>
          </p:cNvSpPr>
          <p:nvPr/>
        </p:nvSpPr>
        <p:spPr>
          <a:xfrm>
            <a:off x="-148373" y="324525"/>
            <a:ext cx="5146766" cy="1570037"/>
          </a:xfrm>
          <a:prstGeom prst="rect">
            <a:avLst/>
          </a:prstGeom>
        </p:spPr>
        <p:txBody>
          <a:bodyPr/>
          <a:lstStyle>
            <a:lvl1pPr algn="ctr" defTabSz="457200" rtl="0" eaLnBrk="1" latinLnBrk="0" hangingPunct="1">
              <a:spcBef>
                <a:spcPct val="0"/>
              </a:spcBef>
              <a:buNone/>
              <a:defRPr sz="4400" kern="1200">
                <a:solidFill>
                  <a:schemeClr val="tx1"/>
                </a:solidFill>
                <a:latin typeface="Comic Sans MS"/>
                <a:ea typeface="+mj-ea"/>
                <a:cs typeface="+mj-cs"/>
              </a:defRPr>
            </a:lvl1pPr>
          </a:lstStyle>
          <a:p>
            <a:r>
              <a:rPr lang="en-US" altLang="en-US" sz="3200" b="1">
                <a:solidFill>
                  <a:srgbClr val="800000"/>
                </a:solidFill>
                <a:latin typeface="+mn-lt"/>
              </a:rPr>
              <a:t>Characters of </a:t>
            </a:r>
            <a:br>
              <a:rPr lang="en-US" altLang="en-US" sz="3200" b="1">
                <a:solidFill>
                  <a:srgbClr val="800000"/>
                </a:solidFill>
                <a:latin typeface="+mn-lt"/>
              </a:rPr>
            </a:br>
            <a:r>
              <a:rPr lang="en-US" altLang="en-US" sz="3200" b="1">
                <a:solidFill>
                  <a:srgbClr val="800000"/>
                </a:solidFill>
                <a:latin typeface="+mn-lt"/>
              </a:rPr>
              <a:t>PCOS Phenotype</a:t>
            </a:r>
            <a:endParaRPr lang="it-IT" altLang="en-US" sz="3200" b="1">
              <a:solidFill>
                <a:srgbClr val="800000"/>
              </a:solidFill>
              <a:latin typeface="+mn-lt"/>
            </a:endParaRPr>
          </a:p>
        </p:txBody>
      </p:sp>
    </p:spTree>
    <p:extLst>
      <p:ext uri="{BB962C8B-B14F-4D97-AF65-F5344CB8AC3E}">
        <p14:creationId xmlns:p14="http://schemas.microsoft.com/office/powerpoint/2010/main" val="213404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a:extLst>
              <a:ext uri="{FF2B5EF4-FFF2-40B4-BE49-F238E27FC236}">
                <a16:creationId xmlns:a16="http://schemas.microsoft.com/office/drawing/2014/main" id="{0865D02F-2F9F-BB43-AA4D-BC326F59896C}"/>
              </a:ext>
            </a:extLst>
          </p:cNvPr>
          <p:cNvSpPr>
            <a:spLocks noGrp="1" noChangeArrowheads="1"/>
          </p:cNvSpPr>
          <p:nvPr>
            <p:ph type="title"/>
          </p:nvPr>
        </p:nvSpPr>
        <p:spPr>
          <a:xfrm>
            <a:off x="1847850" y="1"/>
            <a:ext cx="8637588" cy="1077913"/>
          </a:xfrm>
        </p:spPr>
        <p:txBody>
          <a:bodyPr/>
          <a:lstStyle/>
          <a:p>
            <a:pPr algn="ctr"/>
            <a:r>
              <a:rPr lang="en-US" altLang="en-US" sz="3200" b="1">
                <a:solidFill>
                  <a:srgbClr val="800000"/>
                </a:solidFill>
                <a:latin typeface="Calibri Bold"/>
              </a:rPr>
              <a:t>Clinical Manifestations of PCOS </a:t>
            </a:r>
            <a:br>
              <a:rPr lang="en-US" altLang="en-US" sz="3200" b="1">
                <a:solidFill>
                  <a:srgbClr val="800000"/>
                </a:solidFill>
                <a:latin typeface="Calibri Bold"/>
              </a:rPr>
            </a:br>
            <a:endParaRPr lang="en-US" altLang="en-US" sz="3200" b="1">
              <a:solidFill>
                <a:srgbClr val="800000"/>
              </a:solidFill>
              <a:latin typeface="Calibri Bold"/>
            </a:endParaRPr>
          </a:p>
        </p:txBody>
      </p:sp>
      <p:sp>
        <p:nvSpPr>
          <p:cNvPr id="36866" name="Content Placeholder 4">
            <a:extLst>
              <a:ext uri="{FF2B5EF4-FFF2-40B4-BE49-F238E27FC236}">
                <a16:creationId xmlns:a16="http://schemas.microsoft.com/office/drawing/2014/main" id="{2F83E5DC-E805-2948-9A76-F437B6860756}"/>
              </a:ext>
            </a:extLst>
          </p:cNvPr>
          <p:cNvSpPr>
            <a:spLocks noGrp="1" noChangeArrowheads="1"/>
          </p:cNvSpPr>
          <p:nvPr>
            <p:ph idx="1"/>
          </p:nvPr>
        </p:nvSpPr>
        <p:spPr>
          <a:xfrm>
            <a:off x="1990726" y="692150"/>
            <a:ext cx="8208963" cy="5805488"/>
          </a:xfrm>
        </p:spPr>
        <p:txBody>
          <a:bodyPr>
            <a:normAutofit/>
          </a:bodyPr>
          <a:lstStyle/>
          <a:p>
            <a:pPr>
              <a:lnSpc>
                <a:spcPct val="120000"/>
              </a:lnSpc>
              <a:buClr>
                <a:srgbClr val="660066"/>
              </a:buClr>
              <a:buFont typeface="Wingdings" pitchFamily="2" charset="2"/>
              <a:buChar char="q"/>
            </a:pPr>
            <a:r>
              <a:rPr lang="en-US" altLang="en-US" sz="2400" b="1">
                <a:solidFill>
                  <a:srgbClr val="000000"/>
                </a:solidFill>
                <a:latin typeface="Calibri Bold"/>
              </a:rPr>
              <a:t>Hirsutism</a:t>
            </a:r>
          </a:p>
          <a:p>
            <a:pPr>
              <a:lnSpc>
                <a:spcPct val="120000"/>
              </a:lnSpc>
              <a:buClr>
                <a:srgbClr val="660066"/>
              </a:buClr>
              <a:buFont typeface="Wingdings" pitchFamily="2" charset="2"/>
              <a:buChar char="q"/>
            </a:pPr>
            <a:r>
              <a:rPr lang="en-US" altLang="en-US" sz="2400" b="1">
                <a:solidFill>
                  <a:srgbClr val="000000"/>
                </a:solidFill>
                <a:latin typeface="Calibri Bold"/>
              </a:rPr>
              <a:t>Acne</a:t>
            </a:r>
          </a:p>
          <a:p>
            <a:pPr>
              <a:lnSpc>
                <a:spcPct val="120000"/>
              </a:lnSpc>
              <a:buClr>
                <a:srgbClr val="660066"/>
              </a:buClr>
              <a:buFont typeface="Wingdings" pitchFamily="2" charset="2"/>
              <a:buChar char="q"/>
            </a:pPr>
            <a:r>
              <a:rPr lang="en-US" altLang="en-US" sz="2400" b="1">
                <a:solidFill>
                  <a:srgbClr val="000000"/>
                </a:solidFill>
                <a:latin typeface="Calibri Bold"/>
              </a:rPr>
              <a:t>Amenorrhea/Oligomenorrhea</a:t>
            </a:r>
          </a:p>
          <a:p>
            <a:pPr>
              <a:lnSpc>
                <a:spcPct val="120000"/>
              </a:lnSpc>
              <a:buClr>
                <a:srgbClr val="660066"/>
              </a:buClr>
              <a:buFont typeface="Wingdings" pitchFamily="2" charset="2"/>
              <a:buChar char="q"/>
            </a:pPr>
            <a:r>
              <a:rPr lang="en-US" altLang="en-US" sz="2400" b="1">
                <a:solidFill>
                  <a:srgbClr val="000000"/>
                </a:solidFill>
                <a:latin typeface="Calibri Bold"/>
              </a:rPr>
              <a:t>Infertility</a:t>
            </a:r>
          </a:p>
          <a:p>
            <a:pPr>
              <a:lnSpc>
                <a:spcPct val="120000"/>
              </a:lnSpc>
              <a:buClr>
                <a:srgbClr val="660066"/>
              </a:buClr>
              <a:buFont typeface="Wingdings" pitchFamily="2" charset="2"/>
              <a:buChar char="q"/>
            </a:pPr>
            <a:r>
              <a:rPr lang="en-US" altLang="en-US" sz="2400" b="1">
                <a:solidFill>
                  <a:srgbClr val="000000"/>
                </a:solidFill>
                <a:latin typeface="Calibri Bold"/>
              </a:rPr>
              <a:t>Early pregnancy loss </a:t>
            </a:r>
          </a:p>
          <a:p>
            <a:pPr>
              <a:lnSpc>
                <a:spcPct val="120000"/>
              </a:lnSpc>
              <a:buClr>
                <a:srgbClr val="660066"/>
              </a:buClr>
              <a:buFont typeface="Wingdings" pitchFamily="2" charset="2"/>
              <a:buChar char="q"/>
            </a:pPr>
            <a:endParaRPr lang="en-US" altLang="en-US" sz="2400" b="1">
              <a:solidFill>
                <a:srgbClr val="000000"/>
              </a:solidFill>
              <a:latin typeface="Calibri Bold"/>
            </a:endParaRPr>
          </a:p>
          <a:p>
            <a:pPr>
              <a:lnSpc>
                <a:spcPct val="120000"/>
              </a:lnSpc>
              <a:buClr>
                <a:srgbClr val="660066"/>
              </a:buClr>
              <a:buFont typeface="Wingdings" pitchFamily="2" charset="2"/>
              <a:buNone/>
            </a:pPr>
            <a:r>
              <a:rPr lang="en-US" altLang="en-US" sz="2800" b="1">
                <a:solidFill>
                  <a:srgbClr val="000090"/>
                </a:solidFill>
                <a:latin typeface="Calibri Bold"/>
              </a:rPr>
              <a:t>Metabolic aspects: </a:t>
            </a:r>
          </a:p>
          <a:p>
            <a:pPr lvl="2">
              <a:lnSpc>
                <a:spcPct val="120000"/>
              </a:lnSpc>
              <a:buClr>
                <a:srgbClr val="0000FF"/>
              </a:buClr>
              <a:buFont typeface="Wingdings" pitchFamily="2" charset="2"/>
              <a:buChar char=""/>
            </a:pPr>
            <a:r>
              <a:rPr lang="en-US" altLang="en-US" b="1">
                <a:solidFill>
                  <a:srgbClr val="000000"/>
                </a:solidFill>
                <a:latin typeface="Calibri Bold"/>
              </a:rPr>
              <a:t>Obesity</a:t>
            </a:r>
          </a:p>
          <a:p>
            <a:pPr lvl="2">
              <a:lnSpc>
                <a:spcPct val="120000"/>
              </a:lnSpc>
              <a:buClr>
                <a:srgbClr val="0000FF"/>
              </a:buClr>
              <a:buFont typeface="Wingdings" pitchFamily="2" charset="2"/>
              <a:buChar char=""/>
            </a:pPr>
            <a:r>
              <a:rPr lang="en-US" altLang="en-US" b="1">
                <a:solidFill>
                  <a:srgbClr val="000000"/>
                </a:solidFill>
                <a:latin typeface="Calibri Bold"/>
              </a:rPr>
              <a:t>Insulin resistance</a:t>
            </a:r>
          </a:p>
          <a:p>
            <a:pPr lvl="2">
              <a:lnSpc>
                <a:spcPct val="120000"/>
              </a:lnSpc>
              <a:buClr>
                <a:srgbClr val="0000FF"/>
              </a:buClr>
              <a:buFont typeface="Wingdings" pitchFamily="2" charset="2"/>
              <a:buChar char=""/>
            </a:pPr>
            <a:r>
              <a:rPr lang="en-US" altLang="en-US" b="1">
                <a:solidFill>
                  <a:srgbClr val="000000"/>
                </a:solidFill>
                <a:latin typeface="Calibri Bold"/>
              </a:rPr>
              <a:t>Type 2 diabetes (10% by age 40s)</a:t>
            </a:r>
          </a:p>
          <a:p>
            <a:pPr lvl="2">
              <a:lnSpc>
                <a:spcPct val="120000"/>
              </a:lnSpc>
              <a:buClr>
                <a:srgbClr val="0000FF"/>
              </a:buClr>
              <a:buFont typeface="Wingdings" pitchFamily="2" charset="2"/>
              <a:buChar char=""/>
            </a:pPr>
            <a:r>
              <a:rPr lang="en-US" altLang="en-US" b="1">
                <a:solidFill>
                  <a:srgbClr val="000000"/>
                </a:solidFill>
                <a:latin typeface="Calibri Bold"/>
              </a:rPr>
              <a:t>Cardiovascular disease </a:t>
            </a:r>
          </a:p>
          <a:p>
            <a:pPr>
              <a:buClr>
                <a:srgbClr val="0000FF"/>
              </a:buClr>
              <a:buFont typeface="Wingdings" pitchFamily="2" charset="2"/>
              <a:buChar char=""/>
            </a:pPr>
            <a:endParaRPr lang="en-US" altLang="en-US" sz="4400" b="1">
              <a:solidFill>
                <a:srgbClr val="000000"/>
              </a:solidFill>
              <a:latin typeface="Calibri Bold"/>
            </a:endParaRPr>
          </a:p>
        </p:txBody>
      </p:sp>
      <p:pic>
        <p:nvPicPr>
          <p:cNvPr id="36867" name="Picture 5">
            <a:extLst>
              <a:ext uri="{FF2B5EF4-FFF2-40B4-BE49-F238E27FC236}">
                <a16:creationId xmlns:a16="http://schemas.microsoft.com/office/drawing/2014/main" id="{605D46A4-B846-6D4F-9B88-12C88EC1F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549275"/>
            <a:ext cx="1296988" cy="144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6868" name="Group 6">
            <a:extLst>
              <a:ext uri="{FF2B5EF4-FFF2-40B4-BE49-F238E27FC236}">
                <a16:creationId xmlns:a16="http://schemas.microsoft.com/office/drawing/2014/main" id="{717006FD-79CD-5045-9567-DD2AABDF264D}"/>
              </a:ext>
            </a:extLst>
          </p:cNvPr>
          <p:cNvGrpSpPr>
            <a:grpSpLocks/>
          </p:cNvGrpSpPr>
          <p:nvPr/>
        </p:nvGrpSpPr>
        <p:grpSpPr bwMode="auto">
          <a:xfrm>
            <a:off x="8183564" y="765175"/>
            <a:ext cx="1501775" cy="1828800"/>
            <a:chOff x="4474" y="2196"/>
            <a:chExt cx="811" cy="1363"/>
          </a:xfrm>
        </p:grpSpPr>
        <p:pic>
          <p:nvPicPr>
            <p:cNvPr id="36874" name="Picture 7" descr="img0103">
              <a:extLst>
                <a:ext uri="{FF2B5EF4-FFF2-40B4-BE49-F238E27FC236}">
                  <a16:creationId xmlns:a16="http://schemas.microsoft.com/office/drawing/2014/main" id="{F3BB8436-76DC-E745-833C-358AAC810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 y="2196"/>
              <a:ext cx="811" cy="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5" name="Rectangle 8">
              <a:extLst>
                <a:ext uri="{FF2B5EF4-FFF2-40B4-BE49-F238E27FC236}">
                  <a16:creationId xmlns:a16="http://schemas.microsoft.com/office/drawing/2014/main" id="{8B007975-9B67-9A4B-B6A1-F5F199C5E417}"/>
                </a:ext>
              </a:extLst>
            </p:cNvPr>
            <p:cNvSpPr>
              <a:spLocks noChangeArrowheads="1"/>
            </p:cNvSpPr>
            <p:nvPr/>
          </p:nvSpPr>
          <p:spPr bwMode="auto">
            <a:xfrm>
              <a:off x="5010" y="2196"/>
              <a:ext cx="275" cy="23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rgbClr val="CCFF33"/>
                </a:buClr>
                <a:buSzPct val="70000"/>
                <a:buFont typeface="Wingdings" pitchFamily="2" charset="2"/>
                <a:buChar char="n"/>
                <a:defRPr sz="3200">
                  <a:solidFill>
                    <a:schemeClr val="tx1"/>
                  </a:solidFill>
                  <a:latin typeface="Comic Sans MS" panose="030F0902030302020204" pitchFamily="66" charset="0"/>
                  <a:ea typeface="MS PGothic" panose="020B0600070205080204" pitchFamily="34" charset="-128"/>
                </a:defRPr>
              </a:lvl1pPr>
              <a:lvl2pPr marL="742950" indent="-285750">
                <a:spcBef>
                  <a:spcPct val="20000"/>
                </a:spcBef>
                <a:buClr>
                  <a:schemeClr val="accent2"/>
                </a:buClr>
                <a:buSzPct val="65000"/>
                <a:buFont typeface="Wingdings" pitchFamily="2" charset="2"/>
                <a:buChar char="n"/>
                <a:defRPr sz="2800">
                  <a:solidFill>
                    <a:schemeClr val="tx1"/>
                  </a:solidFill>
                  <a:latin typeface="Comic Sans MS" panose="030F0902030302020204" pitchFamily="66" charset="0"/>
                  <a:ea typeface="MS PGothic"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Comic Sans MS" panose="030F0902030302020204" pitchFamily="66" charset="0"/>
                  <a:ea typeface="MS PGothic"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9pPr>
            </a:lstStyle>
            <a:p>
              <a:pPr eaLnBrk="1" hangingPunct="1">
                <a:spcBef>
                  <a:spcPct val="0"/>
                </a:spcBef>
                <a:buClrTx/>
                <a:buSzTx/>
                <a:buFontTx/>
                <a:buNone/>
              </a:pPr>
              <a:endParaRPr lang="en-US" altLang="en-US" sz="2400" b="1">
                <a:latin typeface="Calibri Bold"/>
              </a:endParaRPr>
            </a:p>
          </p:txBody>
        </p:sp>
      </p:grpSp>
      <p:pic>
        <p:nvPicPr>
          <p:cNvPr id="36869" name="Picture 5" descr="acanthosis_nigrica_2">
            <a:extLst>
              <a:ext uri="{FF2B5EF4-FFF2-40B4-BE49-F238E27FC236}">
                <a16:creationId xmlns:a16="http://schemas.microsoft.com/office/drawing/2014/main" id="{E5758682-20CE-2845-BAC7-0B3703C6E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317" y="4841876"/>
            <a:ext cx="1728788"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0" name="Picture 4" descr="acanthosis_nigrica_1">
            <a:extLst>
              <a:ext uri="{FF2B5EF4-FFF2-40B4-BE49-F238E27FC236}">
                <a16:creationId xmlns:a16="http://schemas.microsoft.com/office/drawing/2014/main" id="{97CD93EC-8B30-ED4D-9FF1-70FC6C47DA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6105" y="4841876"/>
            <a:ext cx="1104900"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1" name="Picture 4">
            <a:extLst>
              <a:ext uri="{FF2B5EF4-FFF2-40B4-BE49-F238E27FC236}">
                <a16:creationId xmlns:a16="http://schemas.microsoft.com/office/drawing/2014/main" id="{9C5F0E5C-0534-0847-93BB-4AD050D7A7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91176" y="2781300"/>
            <a:ext cx="3179763"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2" name="Picture 10">
            <a:extLst>
              <a:ext uri="{FF2B5EF4-FFF2-40B4-BE49-F238E27FC236}">
                <a16:creationId xmlns:a16="http://schemas.microsoft.com/office/drawing/2014/main" id="{3AE3A553-3CB3-F546-89A5-E6CEB0DF2AA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59826" y="2781300"/>
            <a:ext cx="190817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3" name="TextBox 11">
            <a:extLst>
              <a:ext uri="{FF2B5EF4-FFF2-40B4-BE49-F238E27FC236}">
                <a16:creationId xmlns:a16="http://schemas.microsoft.com/office/drawing/2014/main" id="{F58E003D-395D-FC44-901E-5DE0798EB1EC}"/>
              </a:ext>
            </a:extLst>
          </p:cNvPr>
          <p:cNvSpPr txBox="1">
            <a:spLocks noChangeArrowheads="1"/>
          </p:cNvSpPr>
          <p:nvPr/>
        </p:nvSpPr>
        <p:spPr bwMode="auto">
          <a:xfrm>
            <a:off x="9191626" y="2924175"/>
            <a:ext cx="14763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Comic Sans MS" panose="030F0902030302020204" pitchFamily="66" charset="0"/>
                <a:ea typeface="MS PGothic" panose="020B0600070205080204" pitchFamily="34" charset="-128"/>
              </a:defRPr>
            </a:lvl1pPr>
            <a:lvl2pPr marL="742950" indent="-285750">
              <a:spcBef>
                <a:spcPct val="20000"/>
              </a:spcBef>
              <a:buClr>
                <a:schemeClr val="accent2"/>
              </a:buClr>
              <a:buSzPct val="65000"/>
              <a:buFont typeface="Wingdings" pitchFamily="2" charset="2"/>
              <a:buChar char="n"/>
              <a:defRPr sz="2800">
                <a:solidFill>
                  <a:schemeClr val="tx1"/>
                </a:solidFill>
                <a:latin typeface="Comic Sans MS" panose="030F0902030302020204" pitchFamily="66" charset="0"/>
                <a:ea typeface="MS PGothic"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Comic Sans MS" panose="030F0902030302020204" pitchFamily="66" charset="0"/>
                <a:ea typeface="MS PGothic"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Comic Sans MS" panose="030F0902030302020204" pitchFamily="66" charset="0"/>
                <a:ea typeface="MS PGothic" panose="020B0600070205080204" pitchFamily="34" charset="-128"/>
              </a:defRPr>
            </a:lvl9pPr>
          </a:lstStyle>
          <a:p>
            <a:pPr eaLnBrk="1" hangingPunct="1">
              <a:spcBef>
                <a:spcPct val="0"/>
              </a:spcBef>
              <a:buClrTx/>
              <a:buSzTx/>
              <a:buFontTx/>
              <a:buNone/>
            </a:pPr>
            <a:r>
              <a:rPr lang="en-US" altLang="en-US" sz="1800" b="1">
                <a:solidFill>
                  <a:srgbClr val="262626"/>
                </a:solidFill>
                <a:latin typeface="Calibri Bold"/>
              </a:rPr>
              <a:t>upper limit is 80 cm </a:t>
            </a:r>
          </a:p>
        </p:txBody>
      </p:sp>
    </p:spTree>
    <p:extLst>
      <p:ext uri="{BB962C8B-B14F-4D97-AF65-F5344CB8AC3E}">
        <p14:creationId xmlns:p14="http://schemas.microsoft.com/office/powerpoint/2010/main" val="206047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012AB9-53B9-9247-8B3F-7795B3D19E99}"/>
              </a:ext>
            </a:extLst>
          </p:cNvPr>
          <p:cNvSpPr>
            <a:spLocks noGrp="1"/>
          </p:cNvSpPr>
          <p:nvPr>
            <p:ph type="title"/>
          </p:nvPr>
        </p:nvSpPr>
        <p:spPr>
          <a:xfrm>
            <a:off x="838200" y="-34199"/>
            <a:ext cx="10515600" cy="1325563"/>
          </a:xfrm>
        </p:spPr>
        <p:txBody>
          <a:bodyPr>
            <a:normAutofit/>
          </a:bodyPr>
          <a:lstStyle/>
          <a:p>
            <a:pPr algn="ctr"/>
            <a:r>
              <a:rPr lang="en-IN" sz="3200" b="1" dirty="0">
                <a:solidFill>
                  <a:srgbClr val="8F1B1C"/>
                </a:solidFill>
                <a:latin typeface="Calibri" panose="020F0502020204030204" pitchFamily="34" charset="0"/>
                <a:cs typeface="Calibri" panose="020F0502020204030204" pitchFamily="34" charset="0"/>
              </a:rPr>
              <a:t>Recommendations for Defining Irregular Cycles </a:t>
            </a:r>
            <a:br>
              <a:rPr lang="en-IN" dirty="0">
                <a:effectLst/>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C7C07B70-440E-1D42-80F5-17CD07E969D7}"/>
              </a:ext>
            </a:extLst>
          </p:cNvPr>
          <p:cNvGraphicFramePr>
            <a:graphicFrameLocks noGrp="1"/>
          </p:cNvGraphicFramePr>
          <p:nvPr>
            <p:extLst>
              <p:ext uri="{D42A27DB-BD31-4B8C-83A1-F6EECF244321}">
                <p14:modId xmlns:p14="http://schemas.microsoft.com/office/powerpoint/2010/main" val="1551532616"/>
              </p:ext>
            </p:extLst>
          </p:nvPr>
        </p:nvGraphicFramePr>
        <p:xfrm>
          <a:off x="139337" y="621566"/>
          <a:ext cx="11913326" cy="5943600"/>
        </p:xfrm>
        <a:graphic>
          <a:graphicData uri="http://schemas.openxmlformats.org/drawingml/2006/table">
            <a:tbl>
              <a:tblPr firstRow="1" bandRow="1">
                <a:tableStyleId>{5940675A-B579-460E-94D1-54222C63F5DA}</a:tableStyleId>
              </a:tblPr>
              <a:tblGrid>
                <a:gridCol w="1214846">
                  <a:extLst>
                    <a:ext uri="{9D8B030D-6E8A-4147-A177-3AD203B41FA5}">
                      <a16:colId xmlns:a16="http://schemas.microsoft.com/office/drawing/2014/main" val="2238038579"/>
                    </a:ext>
                  </a:extLst>
                </a:gridCol>
                <a:gridCol w="8908869">
                  <a:extLst>
                    <a:ext uri="{9D8B030D-6E8A-4147-A177-3AD203B41FA5}">
                      <a16:colId xmlns:a16="http://schemas.microsoft.com/office/drawing/2014/main" val="2375020605"/>
                    </a:ext>
                  </a:extLst>
                </a:gridCol>
                <a:gridCol w="1789611">
                  <a:extLst>
                    <a:ext uri="{9D8B030D-6E8A-4147-A177-3AD203B41FA5}">
                      <a16:colId xmlns:a16="http://schemas.microsoft.com/office/drawing/2014/main" val="301271969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kern="1200" dirty="0">
                          <a:solidFill>
                            <a:srgbClr val="1930A7"/>
                          </a:solidFill>
                          <a:effectLst/>
                        </a:rPr>
                        <a:t>Category </a:t>
                      </a:r>
                      <a:endParaRPr lang="en-IN" sz="2000" b="1" dirty="0">
                        <a:solidFill>
                          <a:srgbClr val="1930A7"/>
                        </a:solidFill>
                        <a:latin typeface="+mn-lt"/>
                      </a:endParaRPr>
                    </a:p>
                  </a:txBody>
                  <a:tcPr/>
                </a:tc>
                <a:tc>
                  <a:txBody>
                    <a:bodyPr/>
                    <a:lstStyle/>
                    <a:p>
                      <a:pPr algn="ctr"/>
                      <a:r>
                        <a:rPr lang="en-IN" sz="2000" b="1" dirty="0">
                          <a:solidFill>
                            <a:srgbClr val="1930A7"/>
                          </a:solidFill>
                          <a:effectLst/>
                        </a:rPr>
                        <a:t>Recommendation</a:t>
                      </a:r>
                      <a:endParaRPr lang="en-IN" sz="2000" b="1" dirty="0">
                        <a:solidFill>
                          <a:srgbClr val="1930A7"/>
                        </a:solidFill>
                        <a:effectLst/>
                        <a:latin typeface="+mn-lt"/>
                      </a:endParaRPr>
                    </a:p>
                  </a:txBody>
                  <a:tcPr/>
                </a:tc>
                <a:tc>
                  <a:txBody>
                    <a:bodyPr/>
                    <a:lstStyle/>
                    <a:p>
                      <a:pPr algn="ctr"/>
                      <a:r>
                        <a:rPr lang="en-US" sz="2000" b="1" dirty="0">
                          <a:solidFill>
                            <a:srgbClr val="1930A7"/>
                          </a:solidFill>
                        </a:rPr>
                        <a:t>Grade</a:t>
                      </a:r>
                      <a:endParaRPr lang="en-US" sz="2000" b="1" dirty="0">
                        <a:solidFill>
                          <a:srgbClr val="1930A7"/>
                        </a:solidFill>
                        <a:latin typeface="+mn-lt"/>
                      </a:endParaRPr>
                    </a:p>
                  </a:txBody>
                  <a:tcPr/>
                </a:tc>
                <a:extLst>
                  <a:ext uri="{0D108BD9-81ED-4DB2-BD59-A6C34878D82A}">
                    <a16:rowId xmlns:a16="http://schemas.microsoft.com/office/drawing/2014/main" val="4197679079"/>
                  </a:ext>
                </a:extLst>
              </a:tr>
              <a:tr h="370840">
                <a:tc>
                  <a:txBody>
                    <a:bodyPr/>
                    <a:lstStyle/>
                    <a:p>
                      <a:r>
                        <a:rPr lang="en-US" sz="2000" b="1" dirty="0">
                          <a:solidFill>
                            <a:srgbClr val="8D0505"/>
                          </a:solidFill>
                        </a:rPr>
                        <a:t>CCR</a:t>
                      </a:r>
                      <a:endParaRPr lang="en-US" sz="2000" b="1" dirty="0">
                        <a:solidFill>
                          <a:srgbClr val="8D0505"/>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effectLst/>
                        </a:rPr>
                        <a:t>When irregular menstrual cycles are present a diagnosis of PCOS should be considered and assessed according to the guidelines </a:t>
                      </a:r>
                    </a:p>
                    <a:p>
                      <a:r>
                        <a:rPr lang="en-IN" sz="2000" b="1" kern="1200" dirty="0">
                          <a:effectLst/>
                        </a:rPr>
                        <a:t>●  normal in the first year post menarche as part of the pubertal transition </a:t>
                      </a:r>
                      <a:endParaRPr lang="en-IN" sz="2000" b="1" dirty="0">
                        <a:effectLst/>
                      </a:endParaRPr>
                    </a:p>
                    <a:p>
                      <a:r>
                        <a:rPr lang="en-IN" sz="2000" b="1" kern="1200" dirty="0">
                          <a:effectLst/>
                        </a:rPr>
                        <a:t>●  &gt; 1 to &lt; 3 years post menarche: &lt; 21 or &gt; 45 days </a:t>
                      </a:r>
                      <a:endParaRPr lang="en-IN" sz="2000" b="1" dirty="0">
                        <a:effectLst/>
                      </a:endParaRPr>
                    </a:p>
                    <a:p>
                      <a:r>
                        <a:rPr lang="en-IN" sz="2000" b="1" kern="1200" dirty="0">
                          <a:effectLst/>
                        </a:rPr>
                        <a:t>●  &gt; 3 years post menarche to perimenopause: &lt; 21 or &gt; 35 days or &lt; 8 cycles per year </a:t>
                      </a:r>
                      <a:endParaRPr lang="en-IN" sz="2000" b="1" dirty="0">
                        <a:effectLst/>
                      </a:endParaRPr>
                    </a:p>
                    <a:p>
                      <a:r>
                        <a:rPr lang="en-IN" sz="2000" b="1" kern="1200" dirty="0">
                          <a:effectLst/>
                        </a:rPr>
                        <a:t>●  &gt; 1 year post menarche &gt; 90 days for any one cycle </a:t>
                      </a:r>
                      <a:endParaRPr lang="en-IN" sz="2000" b="1" dirty="0">
                        <a:effectLst/>
                      </a:endParaRPr>
                    </a:p>
                    <a:p>
                      <a:r>
                        <a:rPr lang="en-IN" sz="2000" b="1" kern="1200" dirty="0">
                          <a:effectLst/>
                        </a:rPr>
                        <a:t>●  Primary amenorrhea by age 15 or &gt; 3 years post thelarche (breast development) </a:t>
                      </a:r>
                      <a:endParaRPr lang="en-IN" sz="2000" b="1" dirty="0">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t>
                      </a:r>
                    </a:p>
                    <a:p>
                      <a:endParaRPr lang="en-US" sz="2000" b="1" dirty="0">
                        <a:latin typeface="+mn-lt"/>
                      </a:endParaRPr>
                    </a:p>
                  </a:txBody>
                  <a:tcPr/>
                </a:tc>
                <a:extLst>
                  <a:ext uri="{0D108BD9-81ED-4DB2-BD59-A6C34878D82A}">
                    <a16:rowId xmlns:a16="http://schemas.microsoft.com/office/drawing/2014/main" val="1842050238"/>
                  </a:ext>
                </a:extLst>
              </a:tr>
              <a:tr h="370840">
                <a:tc>
                  <a:txBody>
                    <a:bodyPr/>
                    <a:lstStyle/>
                    <a:p>
                      <a:r>
                        <a:rPr lang="en-US" sz="2000" b="1" dirty="0">
                          <a:solidFill>
                            <a:srgbClr val="8D0505"/>
                          </a:solidFill>
                        </a:rPr>
                        <a:t>CCR</a:t>
                      </a:r>
                      <a:endParaRPr lang="en-US" sz="2000" b="1" dirty="0">
                        <a:solidFill>
                          <a:srgbClr val="8D0505"/>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effectLst/>
                        </a:rPr>
                        <a:t>In an adolescent with irregular menstrual cycles, the value and optimal timing of assessment and diagnosis of PCOS should be discussed with the patient, taking into account diagnostic challenges at this life stage and psychosocial and cultural factors</a:t>
                      </a:r>
                      <a:endParaRPr lang="en-IN" sz="2000" b="1" dirty="0">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t>
                      </a:r>
                    </a:p>
                    <a:p>
                      <a:endParaRPr lang="en-US" sz="2000" b="1" dirty="0">
                        <a:latin typeface="+mn-lt"/>
                      </a:endParaRPr>
                    </a:p>
                  </a:txBody>
                  <a:tcPr/>
                </a:tc>
                <a:extLst>
                  <a:ext uri="{0D108BD9-81ED-4DB2-BD59-A6C34878D82A}">
                    <a16:rowId xmlns:a16="http://schemas.microsoft.com/office/drawing/2014/main" val="4173815893"/>
                  </a:ext>
                </a:extLst>
              </a:tr>
              <a:tr h="370840">
                <a:tc>
                  <a:txBody>
                    <a:bodyPr/>
                    <a:lstStyle/>
                    <a:p>
                      <a:r>
                        <a:rPr lang="en-US" sz="2000" b="1" dirty="0">
                          <a:solidFill>
                            <a:srgbClr val="8D0505"/>
                          </a:solidFill>
                        </a:rPr>
                        <a:t>CPP</a:t>
                      </a:r>
                      <a:endParaRPr lang="en-US" sz="2000" b="1" dirty="0">
                        <a:solidFill>
                          <a:srgbClr val="8D0505"/>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effectLst/>
                        </a:rPr>
                        <a:t>For adolescents who have features of PCOS but do not meet diagnostic criteria, an “increased risk” could be considered and reassessment advised at or before full reproductive maturity, 8 years post menarche</a:t>
                      </a:r>
                      <a:endParaRPr lang="en-IN" sz="2000" b="1" dirty="0">
                        <a:effectLst/>
                        <a:latin typeface="+mn-lt"/>
                      </a:endParaRPr>
                    </a:p>
                  </a:txBody>
                  <a:tcPr/>
                </a:tc>
                <a:tc>
                  <a:txBody>
                    <a:bodyPr/>
                    <a:lstStyle/>
                    <a:p>
                      <a:endParaRPr lang="en-US" sz="2000" b="1" dirty="0">
                        <a:latin typeface="+mn-lt"/>
                      </a:endParaRPr>
                    </a:p>
                  </a:txBody>
                  <a:tcPr/>
                </a:tc>
                <a:extLst>
                  <a:ext uri="{0D108BD9-81ED-4DB2-BD59-A6C34878D82A}">
                    <a16:rowId xmlns:a16="http://schemas.microsoft.com/office/drawing/2014/main" val="2815284770"/>
                  </a:ext>
                </a:extLst>
              </a:tr>
              <a:tr h="370840">
                <a:tc>
                  <a:txBody>
                    <a:bodyPr/>
                    <a:lstStyle/>
                    <a:p>
                      <a:r>
                        <a:rPr lang="en-US" sz="2000" b="1" dirty="0">
                          <a:solidFill>
                            <a:srgbClr val="8D0505"/>
                          </a:solidFill>
                        </a:rPr>
                        <a:t>CPP</a:t>
                      </a:r>
                      <a:endParaRPr lang="en-US" sz="2000" b="1" dirty="0">
                        <a:solidFill>
                          <a:srgbClr val="8D0505"/>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effectLst/>
                        </a:rPr>
                        <a:t>Ovulatory dysfunction can still occur with regular cycles and if anovulation needs to be confirmed serum progesterone levels can be measured</a:t>
                      </a:r>
                      <a:endParaRPr lang="en-IN" sz="2000" b="1" dirty="0">
                        <a:effectLst/>
                        <a:latin typeface="+mn-lt"/>
                      </a:endParaRPr>
                    </a:p>
                  </a:txBody>
                  <a:tcPr/>
                </a:tc>
                <a:tc>
                  <a:txBody>
                    <a:bodyPr/>
                    <a:lstStyle/>
                    <a:p>
                      <a:endParaRPr lang="en-US" sz="2000" b="1" dirty="0">
                        <a:latin typeface="+mn-lt"/>
                      </a:endParaRPr>
                    </a:p>
                  </a:txBody>
                  <a:tcPr/>
                </a:tc>
                <a:extLst>
                  <a:ext uri="{0D108BD9-81ED-4DB2-BD59-A6C34878D82A}">
                    <a16:rowId xmlns:a16="http://schemas.microsoft.com/office/drawing/2014/main" val="835503275"/>
                  </a:ext>
                </a:extLst>
              </a:tr>
            </a:tbl>
          </a:graphicData>
        </a:graphic>
      </p:graphicFrame>
      <p:sp>
        <p:nvSpPr>
          <p:cNvPr id="6" name="Rectangle 5">
            <a:extLst>
              <a:ext uri="{FF2B5EF4-FFF2-40B4-BE49-F238E27FC236}">
                <a16:creationId xmlns:a16="http://schemas.microsoft.com/office/drawing/2014/main" id="{6BBAD7F2-120A-3848-9A3E-6882B43150C8}"/>
              </a:ext>
            </a:extLst>
          </p:cNvPr>
          <p:cNvSpPr/>
          <p:nvPr/>
        </p:nvSpPr>
        <p:spPr>
          <a:xfrm>
            <a:off x="8579276" y="6514366"/>
            <a:ext cx="3473387" cy="338554"/>
          </a:xfrm>
          <a:prstGeom prst="rect">
            <a:avLst/>
          </a:prstGeom>
        </p:spPr>
        <p:txBody>
          <a:bodyPr wrap="none">
            <a:spAutoFit/>
          </a:bodyPr>
          <a:lstStyle/>
          <a:p>
            <a:r>
              <a:rPr lang="en-IN" sz="1600" b="1" i="1" dirty="0" err="1">
                <a:solidFill>
                  <a:srgbClr val="006500"/>
                </a:solidFill>
                <a:effectLst/>
              </a:rPr>
              <a:t>Teede</a:t>
            </a:r>
            <a:r>
              <a:rPr lang="en-IN" sz="1600" b="1" i="1" dirty="0">
                <a:solidFill>
                  <a:srgbClr val="006500"/>
                </a:solidFill>
                <a:effectLst/>
              </a:rPr>
              <a:t> et al Human Reproduction 2018 </a:t>
            </a:r>
          </a:p>
        </p:txBody>
      </p:sp>
    </p:spTree>
    <p:extLst>
      <p:ext uri="{BB962C8B-B14F-4D97-AF65-F5344CB8AC3E}">
        <p14:creationId xmlns:p14="http://schemas.microsoft.com/office/powerpoint/2010/main" val="385035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1551</Words>
  <Application>Microsoft Macintosh PowerPoint</Application>
  <PresentationFormat>Widescreen</PresentationFormat>
  <Paragraphs>341</Paragraphs>
  <Slides>24</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Bold</vt:lpstr>
      <vt:lpstr>Times New Roman</vt:lpstr>
      <vt:lpstr>Wingdings</vt:lpstr>
      <vt:lpstr>Office Theme</vt:lpstr>
      <vt:lpstr>Chart</vt:lpstr>
      <vt:lpstr>PCOS – An Algorithm for Management of Infertility  </vt:lpstr>
      <vt:lpstr>PowerPoint Presentation</vt:lpstr>
      <vt:lpstr>PCOS: Complex Clinical Syndrome</vt:lpstr>
      <vt:lpstr>PowerPoint Presentation</vt:lpstr>
      <vt:lpstr>Etiologies of androgen excess </vt:lpstr>
      <vt:lpstr>Phenotypes of PCOS: Based on Rotterdam Guidelines                               and NIH workshop 2012 statement</vt:lpstr>
      <vt:lpstr>PowerPoint Presentation</vt:lpstr>
      <vt:lpstr>Clinical Manifestations of PCOS  </vt:lpstr>
      <vt:lpstr>Recommendations for Defining Irregular Cycles  </vt:lpstr>
      <vt:lpstr>Diagnosis – Clinical Hyperandrogenism</vt:lpstr>
      <vt:lpstr>Diagnosis: Biochemical Hyperandrogenism</vt:lpstr>
      <vt:lpstr>Polycystic Ovarian Morphology</vt:lpstr>
      <vt:lpstr>Diagnosis – Other tools</vt:lpstr>
      <vt:lpstr>PowerPoint Presentation</vt:lpstr>
      <vt:lpstr>To diagnose PCOS one must exclude other disorders </vt:lpstr>
      <vt:lpstr>How does one assess PCOS?</vt:lpstr>
      <vt:lpstr>PowerPoint Presentation</vt:lpstr>
      <vt:lpstr>Lifestyle Management</vt:lpstr>
      <vt:lpstr>Ovulation Induction</vt:lpstr>
      <vt:lpstr>PowerPoint Presentation</vt:lpstr>
      <vt:lpstr>PowerPoint Presentation</vt:lpstr>
      <vt:lpstr>IVF – Principles in PCOS</vt:lpstr>
      <vt:lpstr>Luteal Phase Management</vt:lpstr>
      <vt:lpstr>PowerPoint Presentation</vt:lpstr>
    </vt:vector>
  </TitlesOfParts>
  <Company>patil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PCOS</dc:title>
  <dc:creator>AMPLE patil</dc:creator>
  <cp:lastModifiedBy>Madhuri Patil</cp:lastModifiedBy>
  <cp:revision>25</cp:revision>
  <dcterms:created xsi:type="dcterms:W3CDTF">2018-08-15T00:43:50Z</dcterms:created>
  <dcterms:modified xsi:type="dcterms:W3CDTF">2019-07-30T08:01:46Z</dcterms:modified>
</cp:coreProperties>
</file>